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84" r:id="rId4"/>
    <p:sldId id="394" r:id="rId5"/>
    <p:sldId id="395" r:id="rId6"/>
    <p:sldId id="396" r:id="rId7"/>
    <p:sldId id="397" r:id="rId8"/>
    <p:sldId id="398" r:id="rId9"/>
    <p:sldId id="399" r:id="rId10"/>
    <p:sldId id="260" r:id="rId11"/>
    <p:sldId id="285" r:id="rId12"/>
    <p:sldId id="289" r:id="rId13"/>
    <p:sldId id="290" r:id="rId14"/>
    <p:sldId id="325" r:id="rId15"/>
    <p:sldId id="321" r:id="rId16"/>
    <p:sldId id="322" r:id="rId17"/>
    <p:sldId id="326" r:id="rId18"/>
    <p:sldId id="330" r:id="rId19"/>
    <p:sldId id="327" r:id="rId20"/>
    <p:sldId id="331" r:id="rId21"/>
    <p:sldId id="332" r:id="rId22"/>
    <p:sldId id="333" r:id="rId23"/>
    <p:sldId id="328" r:id="rId24"/>
    <p:sldId id="334" r:id="rId25"/>
    <p:sldId id="339" r:id="rId26"/>
    <p:sldId id="336" r:id="rId27"/>
    <p:sldId id="338" r:id="rId28"/>
    <p:sldId id="335" r:id="rId29"/>
    <p:sldId id="340" r:id="rId30"/>
    <p:sldId id="337" r:id="rId31"/>
    <p:sldId id="341" r:id="rId32"/>
    <p:sldId id="342" r:id="rId33"/>
    <p:sldId id="343" r:id="rId34"/>
    <p:sldId id="345" r:id="rId35"/>
    <p:sldId id="346" r:id="rId36"/>
    <p:sldId id="347" r:id="rId37"/>
    <p:sldId id="368" r:id="rId38"/>
    <p:sldId id="348" r:id="rId39"/>
    <p:sldId id="349" r:id="rId40"/>
    <p:sldId id="350" r:id="rId41"/>
    <p:sldId id="353" r:id="rId42"/>
    <p:sldId id="351" r:id="rId43"/>
    <p:sldId id="361" r:id="rId44"/>
    <p:sldId id="362" r:id="rId45"/>
    <p:sldId id="370" r:id="rId46"/>
    <p:sldId id="363" r:id="rId47"/>
    <p:sldId id="364" r:id="rId48"/>
    <p:sldId id="371" r:id="rId49"/>
    <p:sldId id="367" r:id="rId50"/>
    <p:sldId id="372" r:id="rId51"/>
    <p:sldId id="358" r:id="rId52"/>
    <p:sldId id="373" r:id="rId53"/>
    <p:sldId id="291" r:id="rId54"/>
    <p:sldId id="383" r:id="rId55"/>
    <p:sldId id="384" r:id="rId56"/>
    <p:sldId id="385" r:id="rId57"/>
    <p:sldId id="376" r:id="rId58"/>
    <p:sldId id="402" r:id="rId59"/>
    <p:sldId id="378" r:id="rId60"/>
    <p:sldId id="389" r:id="rId61"/>
    <p:sldId id="377" r:id="rId62"/>
    <p:sldId id="410" r:id="rId63"/>
    <p:sldId id="401" r:id="rId64"/>
    <p:sldId id="404" r:id="rId65"/>
    <p:sldId id="400" r:id="rId66"/>
    <p:sldId id="405" r:id="rId67"/>
    <p:sldId id="406" r:id="rId68"/>
    <p:sldId id="407" r:id="rId69"/>
    <p:sldId id="391" r:id="rId70"/>
    <p:sldId id="403" r:id="rId71"/>
    <p:sldId id="375" r:id="rId72"/>
    <p:sldId id="409" r:id="rId73"/>
    <p:sldId id="408" r:id="rId74"/>
    <p:sldId id="292" r:id="rId75"/>
    <p:sldId id="355" r:id="rId76"/>
    <p:sldId id="374" r:id="rId77"/>
    <p:sldId id="356" r:id="rId78"/>
    <p:sldId id="306" r:id="rId79"/>
    <p:sldId id="357" r:id="rId80"/>
    <p:sldId id="293" r:id="rId81"/>
    <p:sldId id="270" r:id="rId8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8768" autoAdjust="0"/>
  </p:normalViewPr>
  <p:slideViewPr>
    <p:cSldViewPr>
      <p:cViewPr varScale="1">
        <p:scale>
          <a:sx n="92" d="100"/>
          <a:sy n="92" d="100"/>
        </p:scale>
        <p:origin x="96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AE1DB-9B8C-4259-A68E-8682B28EB495}" type="datetimeFigureOut">
              <a:rPr lang="ru-RU" smtClean="0"/>
              <a:t>26.05.2016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7121-DA04-448A-A362-80ECF6AEF3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14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Icons by </a:t>
            </a:r>
            <a:r>
              <a:rPr lang="en-US" b="1" dirty="0" err="1"/>
              <a:t>by</a:t>
            </a:r>
            <a:r>
              <a:rPr lang="en-US" b="1" dirty="0"/>
              <a:t> Pham </a:t>
            </a:r>
            <a:r>
              <a:rPr lang="en-US" b="1" dirty="0" err="1"/>
              <a:t>Thi</a:t>
            </a:r>
            <a:r>
              <a:rPr lang="en-US" b="1" dirty="0"/>
              <a:t> </a:t>
            </a:r>
            <a:r>
              <a:rPr lang="en-US" b="1" dirty="0" err="1"/>
              <a:t>Dieu</a:t>
            </a:r>
            <a:r>
              <a:rPr lang="en-US" b="1" dirty="0"/>
              <a:t> Linh, A</a:t>
            </a:r>
            <a:r>
              <a:rPr lang="en-US" b="1" dirty="0">
                <a:effectLst/>
              </a:rPr>
              <a:t>ndrew Jones, Alexandr </a:t>
            </a:r>
            <a:r>
              <a:rPr lang="en-US" b="1" dirty="0" err="1">
                <a:effectLst/>
              </a:rPr>
              <a:t>Razdolyanskiy</a:t>
            </a:r>
            <a:r>
              <a:rPr lang="en-US" b="1" dirty="0">
                <a:effectLst/>
              </a:rPr>
              <a:t> and Jaime Carrion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ffectLst/>
              </a:rPr>
              <a:t>// The noun project</a:t>
            </a: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39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5/26/2016 10:06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5/26/2016 10:06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0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43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9:55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6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380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10:16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 </a:t>
            </a:r>
            <a:r>
              <a:rPr lang="en-US" b="1" dirty="0">
                <a:effectLst/>
              </a:rPr>
              <a:t>by Pham </a:t>
            </a:r>
            <a:r>
              <a:rPr lang="en-US" b="1" dirty="0" err="1">
                <a:effectLst/>
              </a:rPr>
              <a:t>Thi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Dieu</a:t>
            </a:r>
            <a:r>
              <a:rPr lang="en-US" b="1" dirty="0">
                <a:effectLst/>
              </a:rPr>
              <a:t> Linh </a:t>
            </a:r>
          </a:p>
          <a:p>
            <a:r>
              <a:rPr lang="en-US" b="1" dirty="0">
                <a:effectLst/>
              </a:rPr>
              <a:t>// the noun project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8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 </a:t>
            </a:r>
            <a:r>
              <a:rPr lang="en-US" b="1" dirty="0">
                <a:effectLst/>
              </a:rPr>
              <a:t>by Pham </a:t>
            </a:r>
            <a:r>
              <a:rPr lang="en-US" b="1" dirty="0" err="1">
                <a:effectLst/>
              </a:rPr>
              <a:t>Thi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Dieu</a:t>
            </a:r>
            <a:r>
              <a:rPr lang="en-US" b="1" dirty="0">
                <a:effectLst/>
              </a:rPr>
              <a:t> Linh </a:t>
            </a:r>
          </a:p>
          <a:p>
            <a:r>
              <a:rPr lang="en-US" b="1" dirty="0">
                <a:effectLst/>
              </a:rPr>
              <a:t>// the noun project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10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 </a:t>
            </a:r>
            <a:r>
              <a:rPr lang="en-US" b="1" dirty="0">
                <a:effectLst/>
              </a:rPr>
              <a:t>by Pham </a:t>
            </a:r>
            <a:r>
              <a:rPr lang="en-US" b="1" dirty="0" err="1">
                <a:effectLst/>
              </a:rPr>
              <a:t>Thi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Dieu</a:t>
            </a:r>
            <a:r>
              <a:rPr lang="en-US" b="1" dirty="0">
                <a:effectLst/>
              </a:rPr>
              <a:t> Linh </a:t>
            </a:r>
          </a:p>
          <a:p>
            <a:r>
              <a:rPr lang="en-US" b="1" dirty="0">
                <a:effectLst/>
              </a:rPr>
              <a:t>// the noun project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46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7121-DA04-448A-A362-80ECF6AEF3D2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30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9:55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04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6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9:54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4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Narrator – Talk about good programmatic accessibility and keyboard accessibility on the start screen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Use High Contrast as an example for the User setting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an app that does a good job of using common controls </a:t>
            </a:r>
          </a:p>
          <a:p>
            <a:pPr rtl="0" fontAlgn="ctr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5/26/2016 9:54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909000"/>
            <a:ext cx="7200000" cy="509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96000" y="729000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657800" cy="903875"/>
          </a:xfrm>
          <a:prstGeom prst="rect">
            <a:avLst/>
          </a:prstGeom>
        </p:spPr>
        <p:txBody>
          <a:bodyPr lIns="0" anchor="b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00" y="1449000"/>
            <a:ext cx="10515600" cy="4351338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1800"/>
              </a:spcBef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 sz="2000"/>
            </a:lvl2pPr>
            <a:lvl3pPr marL="358775" indent="-179388">
              <a:buFont typeface="Segoe UI" panose="020B0502040204020203" pitchFamily="34" charset="0"/>
              <a:buChar char="◦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741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-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2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85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mo Slide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Demonstration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154991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Демонстрация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03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12192000" cy="13581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657800" cy="903875"/>
          </a:xfrm>
          <a:prstGeom prst="rect">
            <a:avLst/>
          </a:prstGeom>
        </p:spPr>
        <p:txBody>
          <a:bodyPr l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95325" y="1449388"/>
            <a:ext cx="10658475" cy="521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buNone/>
              <a:defRPr sz="2000">
                <a:latin typeface="Consolas" panose="020B0609020204030204" pitchFamily="49" charset="0"/>
              </a:defRPr>
            </a:lvl3pPr>
            <a:lvl4pPr marL="1371600" indent="0">
              <a:buNone/>
              <a:defRPr sz="2000">
                <a:latin typeface="Consolas" panose="020B0609020204030204" pitchFamily="49" charset="0"/>
              </a:defRPr>
            </a:lvl4pPr>
            <a:lvl5pPr marL="1828800" indent="0"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390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ection Slid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Exercise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103855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Практика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9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20521" y="726772"/>
            <a:ext cx="183223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Полезные ресурсы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95324" y="1268413"/>
            <a:ext cx="10800675" cy="467995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lang="en-US" sz="4000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8775" indent="-179388">
              <a:buFont typeface="Segoe UI" panose="020B0502040204020203" pitchFamily="34" charset="0"/>
              <a:buChar char="◦"/>
              <a:defRPr sz="1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Section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&amp; Contacts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47609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Q&amp;A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79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127823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Что дальше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6942" y="2053966"/>
            <a:ext cx="3600000" cy="132556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Action 1</a:t>
            </a:r>
            <a:endParaRPr lang="ru-RU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73550" y="205422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Action 2</a:t>
            </a:r>
            <a:endParaRPr lang="ru-RU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970158" y="205396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Action 3</a:t>
            </a:r>
            <a:endParaRPr lang="ru-RU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73550" y="371545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2</a:t>
            </a:r>
            <a:endParaRPr lang="ru-RU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70158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3</a:t>
            </a:r>
            <a:endParaRPr lang="ru-RU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6942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1</a:t>
            </a:r>
            <a:endParaRPr lang="ru-RU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9755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33999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230607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25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657800" cy="903875"/>
          </a:xfrm>
          <a:prstGeom prst="rect">
            <a:avLst/>
          </a:prstGeom>
        </p:spPr>
        <p:txBody>
          <a:bodyPr lIns="0" anchor="b"/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4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- Windows Tr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69587" y="726772"/>
            <a:ext cx="36813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Windows &amp; More Personal Computing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269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657800" cy="903875"/>
          </a:xfrm>
          <a:prstGeom prst="rect">
            <a:avLst/>
          </a:prstGeom>
        </p:spPr>
        <p:txBody>
          <a:bodyPr l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129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908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59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s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561636"/>
            <a:ext cx="1743491" cy="641332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16000" y="5949000"/>
            <a:ext cx="11645837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606554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2487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72681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3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- no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449" y="280419"/>
            <a:ext cx="10786469" cy="7711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43401" y="1402082"/>
            <a:ext cx="10786469" cy="1898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342900" indent="-34290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j-lt"/>
              </a:defRPr>
            </a:lvl3pPr>
            <a:lvl4pPr marL="730250" indent="-2857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4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08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653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- Azure Trac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69587" y="726772"/>
            <a:ext cx="326326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Azure &amp; Intelligent Cloud Platform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632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- Office Tr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69587" y="726772"/>
            <a:ext cx="3877280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Office, Productivity &amp; Business</a:t>
            </a:r>
            <a:r>
              <a:rPr lang="en-US" i="1" baseline="0" dirty="0">
                <a:solidFill>
                  <a:schemeClr val="bg1"/>
                </a:solidFill>
                <a:latin typeface="+mj-lt"/>
              </a:rPr>
              <a:t> processes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04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- Experts Trac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69587" y="726772"/>
            <a:ext cx="242797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Community Experts Track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523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- Startup Tr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87" y="1442144"/>
            <a:ext cx="9720000" cy="2340000"/>
          </a:xfrm>
          <a:prstGeom prst="rect">
            <a:avLst/>
          </a:prstGeom>
        </p:spPr>
        <p:txBody>
          <a:bodyPr lIns="0" rIns="0" anchor="b"/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9587" y="3947620"/>
            <a:ext cx="9720000" cy="165576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  <a:endParaRPr lang="ru-RU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69587" y="726772"/>
            <a:ext cx="1262590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j-lt"/>
              </a:rPr>
              <a:t>Startup Track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1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50654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Цели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6942" y="2053966"/>
            <a:ext cx="3600000" cy="132556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Goal 1</a:t>
            </a:r>
            <a:endParaRPr lang="ru-RU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73550" y="205422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2</a:t>
            </a:r>
            <a:endParaRPr lang="ru-RU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970158" y="205396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3</a:t>
            </a:r>
            <a:endParaRPr lang="ru-RU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73550" y="371545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2</a:t>
            </a:r>
            <a:endParaRPr lang="ru-RU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70158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3</a:t>
            </a:r>
            <a:endParaRPr lang="ru-RU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6942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1</a:t>
            </a:r>
            <a:endParaRPr lang="ru-RU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9755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33999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230607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6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20521" y="726772"/>
            <a:ext cx="124072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ru-RU" i="1" dirty="0">
                <a:solidFill>
                  <a:schemeClr val="bg1"/>
                </a:solidFill>
                <a:latin typeface="+mj-lt"/>
              </a:rPr>
              <a:t>Содержание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2" y="736316"/>
            <a:ext cx="319200" cy="319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6942" y="2053966"/>
            <a:ext cx="3600000" cy="132556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Goal 1</a:t>
            </a:r>
            <a:endParaRPr lang="ru-RU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73550" y="205422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2</a:t>
            </a:r>
            <a:endParaRPr lang="ru-RU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970158" y="205396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3</a:t>
            </a:r>
            <a:endParaRPr lang="ru-RU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73550" y="371545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2</a:t>
            </a:r>
            <a:endParaRPr lang="ru-RU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70158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3</a:t>
            </a:r>
            <a:endParaRPr lang="ru-RU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6942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1</a:t>
            </a:r>
            <a:endParaRPr lang="ru-RU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9755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33999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230607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5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696000" y="5857906"/>
            <a:ext cx="1561133" cy="627864"/>
          </a:xfrm>
          <a:prstGeom prst="rect">
            <a:avLst/>
          </a:prstGeom>
          <a:noFill/>
        </p:spPr>
        <p:txBody>
          <a:bodyPr wrap="none" lIns="0" tIns="146304" rIns="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msdevcon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00" y="5877887"/>
            <a:ext cx="1576143" cy="58790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6942" y="2053966"/>
            <a:ext cx="3600000" cy="1325563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Goal 1</a:t>
            </a:r>
            <a:endParaRPr lang="ru-RU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73550" y="205422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2</a:t>
            </a:r>
            <a:endParaRPr lang="ru-RU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970158" y="2053965"/>
            <a:ext cx="3600000" cy="13255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US" sz="4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Goal 3</a:t>
            </a:r>
            <a:endParaRPr lang="ru-RU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273550" y="371545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2</a:t>
            </a:r>
            <a:endParaRPr lang="ru-RU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70158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3</a:t>
            </a:r>
            <a:endParaRPr lang="ru-RU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76942" y="3715196"/>
            <a:ext cx="3600000" cy="132556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>
              <a:def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>
              <a:defRPr lang="ru-RU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Description 1</a:t>
            </a:r>
            <a:endParaRPr lang="ru-RU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39755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533999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230607" y="3489649"/>
            <a:ext cx="3079102" cy="0"/>
          </a:xfrm>
          <a:prstGeom prst="line">
            <a:avLst/>
          </a:prstGeom>
          <a:ln w="254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2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74" r:id="rId7"/>
    <p:sldLayoutId id="2147483676" r:id="rId8"/>
    <p:sldLayoutId id="2147483677" r:id="rId9"/>
    <p:sldLayoutId id="2147483650" r:id="rId10"/>
    <p:sldLayoutId id="2147483649" r:id="rId11"/>
    <p:sldLayoutId id="2147483662" r:id="rId12"/>
    <p:sldLayoutId id="2147483663" r:id="rId13"/>
    <p:sldLayoutId id="2147483670" r:id="rId14"/>
    <p:sldLayoutId id="2147483664" r:id="rId15"/>
    <p:sldLayoutId id="2147483671" r:id="rId16"/>
    <p:sldLayoutId id="2147483672" r:id="rId17"/>
    <p:sldLayoutId id="2147483675" r:id="rId18"/>
    <p:sldLayoutId id="2147483665" r:id="rId19"/>
    <p:sldLayoutId id="2147483666" r:id="rId20"/>
    <p:sldLayoutId id="2147483667" r:id="rId21"/>
    <p:sldLayoutId id="2147483668" r:id="rId22"/>
    <p:sldLayoutId id="2147483673" r:id="rId23"/>
    <p:sldLayoutId id="2147483678" r:id="rId24"/>
    <p:sldLayoutId id="2147483679" r:id="rId25"/>
    <p:sldLayoutId id="2147483680" r:id="rId26"/>
    <p:sldLayoutId id="2147483681" r:id="rId27"/>
    <p:sldLayoutId id="2147483682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hyperlink" Target="http://www.nytimes.com/2010/10/05/business/05road.html?_r=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nytimes.com/2010/10/05/business/05road.html?_r=2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R2mC-NUAmM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eaverou.github.io/contrast-ratio/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msdn.microsoft.com/windowsapps/XAML-high-contrast-style-c0ce936f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wJAix3h-1DM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microsoft.com/download/B/0/D/B0D4BF87-09CE-4417-8F28-D60703D672ED/Inclusive_Toolkit_Activities.pdf" TargetMode="External"/><Relationship Id="rId2" Type="http://schemas.openxmlformats.org/officeDocument/2006/relationships/hyperlink" Target="http://download.microsoft.com/download/B/0/D/B0D4BF87-09CE-4417-8F28-D60703D672ED/INCLUSIVE_TOOLKIT_MANUAL_FINAL.pdf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msdn.microsoft.com/ru-ru/windows/uwp/accessibility/accessibility" TargetMode="External"/><Relationship Id="rId4" Type="http://schemas.openxmlformats.org/officeDocument/2006/relationships/hyperlink" Target="https://msdn.microsoft.com/enable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03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Inclusive </a:t>
            </a:r>
            <a:br>
              <a:rPr lang="en-US" dirty="0"/>
            </a:br>
            <a:r>
              <a:rPr lang="en-US" dirty="0"/>
              <a:t>Design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Continuum Design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Contextual Design</a:t>
            </a:r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Адаптация под сценарии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Адаптация под условия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Адаптация под людей</a:t>
            </a:r>
          </a:p>
        </p:txBody>
      </p:sp>
    </p:spTree>
    <p:extLst>
      <p:ext uri="{BB962C8B-B14F-4D97-AF65-F5344CB8AC3E}">
        <p14:creationId xmlns:p14="http://schemas.microsoft.com/office/powerpoint/2010/main" val="366924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63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Inclusive </a:t>
            </a:r>
            <a:br>
              <a:rPr lang="en-US" dirty="0"/>
            </a:br>
            <a:r>
              <a:rPr lang="en-US" dirty="0"/>
              <a:t>Design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  <a:br>
              <a:rPr lang="en-US" dirty="0"/>
            </a:br>
            <a:r>
              <a:rPr lang="ru-RU" dirty="0"/>
              <a:t>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Человеческие ограничения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50</a:t>
            </a:r>
            <a:r>
              <a:rPr lang="ru-RU" dirty="0"/>
              <a:t> минут</a:t>
            </a:r>
          </a:p>
          <a:p>
            <a:r>
              <a:rPr lang="ru-RU" dirty="0"/>
              <a:t>Введение</a:t>
            </a:r>
            <a:br>
              <a:rPr lang="ru-RU" dirty="0"/>
            </a:br>
            <a:r>
              <a:rPr lang="ru-RU" dirty="0"/>
              <a:t>Практика</a:t>
            </a:r>
            <a:br>
              <a:rPr lang="ru-RU" dirty="0"/>
            </a:br>
            <a:r>
              <a:rPr lang="ru-RU" dirty="0"/>
              <a:t>Обсуждение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ru-RU" dirty="0"/>
              <a:t>0 минут</a:t>
            </a:r>
          </a:p>
          <a:p>
            <a:r>
              <a:rPr lang="ru-RU" dirty="0"/>
              <a:t>Введение</a:t>
            </a:r>
            <a:br>
              <a:rPr lang="ru-RU" dirty="0"/>
            </a:br>
            <a:r>
              <a:rPr lang="ru-RU" dirty="0"/>
              <a:t>Практика</a:t>
            </a:r>
            <a:br>
              <a:rPr lang="ru-RU" dirty="0"/>
            </a:br>
            <a:r>
              <a:rPr lang="ru-RU" dirty="0"/>
              <a:t>Обсуждение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50</a:t>
            </a:r>
            <a:r>
              <a:rPr lang="ru-RU" dirty="0"/>
              <a:t> минут</a:t>
            </a:r>
          </a:p>
          <a:p>
            <a:r>
              <a:rPr lang="ru-RU" dirty="0"/>
              <a:t>Введение</a:t>
            </a:r>
            <a:br>
              <a:rPr lang="ru-RU" dirty="0"/>
            </a:br>
            <a:r>
              <a:rPr lang="ru-RU" dirty="0"/>
              <a:t>Обсуждение</a:t>
            </a:r>
          </a:p>
        </p:txBody>
      </p:sp>
    </p:spTree>
    <p:extLst>
      <p:ext uri="{BB962C8B-B14F-4D97-AF65-F5344CB8AC3E}">
        <p14:creationId xmlns:p14="http://schemas.microsoft.com/office/powerpoint/2010/main" val="52655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1.1.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67277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/>
              <a:t>История про </a:t>
            </a:r>
            <a:br>
              <a:rPr lang="ru-RU" i="1" dirty="0"/>
            </a:br>
            <a:r>
              <a:rPr lang="ru-RU" i="1" dirty="0"/>
              <a:t>чемодан на колесиках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92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 чемодан на колесиках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00" y="14490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Bernard D. </a:t>
            </a:r>
            <a:r>
              <a:rPr lang="en-US" dirty="0" err="1">
                <a:solidFill>
                  <a:schemeClr val="accent2"/>
                </a:solidFill>
              </a:rPr>
              <a:t>Sadow</a:t>
            </a:r>
            <a:r>
              <a:rPr lang="en-US" dirty="0">
                <a:solidFill>
                  <a:schemeClr val="accent2"/>
                </a:solidFill>
              </a:rPr>
              <a:t> / 1972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/ 1998 /…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2182200"/>
            <a:ext cx="3671083" cy="3987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94" y="2907979"/>
            <a:ext cx="2051225" cy="27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56000" y="2411320"/>
            <a:ext cx="4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Mr. </a:t>
            </a:r>
            <a:r>
              <a:rPr lang="en-US" dirty="0" err="1"/>
              <a:t>Sadow</a:t>
            </a:r>
            <a:r>
              <a:rPr lang="en-US" dirty="0"/>
              <a:t> had his eureka moment in 1970 as he lugged two heavy suitcases through an airport while returning from a family vacation in Aruba. Waiting at customs, he said, he observed a worker effortlessly rolling a heavy machine on a wheeled skid.</a:t>
            </a:r>
          </a:p>
          <a:p>
            <a:endParaRPr lang="en-US" dirty="0"/>
          </a:p>
          <a:p>
            <a:r>
              <a:rPr lang="en-US" dirty="0"/>
              <a:t>“I said to my wife, ‘You know, that’s what we need for luggage,’ ” Mr. </a:t>
            </a:r>
            <a:r>
              <a:rPr lang="en-US" dirty="0" err="1"/>
              <a:t>Sadow</a:t>
            </a:r>
            <a:r>
              <a:rPr lang="en-US" dirty="0"/>
              <a:t> recalled.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/>
              </a:rPr>
              <a:t>NY Times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225" y="2709000"/>
            <a:ext cx="16753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4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 чемодан на колесиках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000" y="144900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Robert Plath / 1989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56000" y="1449000"/>
            <a:ext cx="4128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Rollaboard</a:t>
            </a:r>
            <a:r>
              <a:rPr lang="en-US" dirty="0"/>
              <a:t> was invented in 1987 by Robert Plath, a Northwest Airlines 747 </a:t>
            </a:r>
            <a:r>
              <a:rPr lang="en-US" dirty="0">
                <a:solidFill>
                  <a:schemeClr val="accent2"/>
                </a:solidFill>
              </a:rPr>
              <a:t>pilot</a:t>
            </a:r>
            <a:r>
              <a:rPr lang="en-US" dirty="0"/>
              <a:t> and avid home workshop tinkerer, who affixed two wheels and a long handle to suitcases that rolled upright...</a:t>
            </a:r>
          </a:p>
          <a:p>
            <a:endParaRPr lang="en-US" dirty="0"/>
          </a:p>
          <a:p>
            <a:r>
              <a:rPr lang="en-US" dirty="0"/>
              <a:t>Mr. Plath initially sold his </a:t>
            </a:r>
            <a:r>
              <a:rPr lang="en-US" dirty="0" err="1"/>
              <a:t>Rollaboards</a:t>
            </a:r>
            <a:r>
              <a:rPr lang="en-US" dirty="0"/>
              <a:t> to fellow flight crew members. But when travelers in airports saw flight attendants striding briskly through airports with their </a:t>
            </a:r>
            <a:r>
              <a:rPr lang="en-US" dirty="0" err="1"/>
              <a:t>Rollaboards</a:t>
            </a:r>
            <a:r>
              <a:rPr lang="en-US" dirty="0"/>
              <a:t> in tow, a whole new market was created. </a:t>
            </a:r>
          </a:p>
          <a:p>
            <a:endParaRPr lang="en-US" dirty="0"/>
          </a:p>
          <a:p>
            <a:r>
              <a:rPr lang="en-US" dirty="0"/>
              <a:t>Within a few years Mr. Plath had left flying to start </a:t>
            </a:r>
            <a:r>
              <a:rPr lang="en-US" dirty="0" err="1"/>
              <a:t>Travelpro</a:t>
            </a:r>
            <a:r>
              <a:rPr lang="en-US" dirty="0"/>
              <a:t> International, now a major luggage company. 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NY Times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2200338"/>
            <a:ext cx="2915539" cy="37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000" y="2889000"/>
            <a:ext cx="2700000" cy="31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1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365125"/>
            <a:ext cx="10657800" cy="903875"/>
          </a:xfrm>
        </p:spPr>
        <p:txBody>
          <a:bodyPr/>
          <a:lstStyle/>
          <a:p>
            <a:r>
              <a:rPr lang="ru-RU" dirty="0"/>
              <a:t>В </a:t>
            </a:r>
            <a:r>
              <a:rPr lang="ru-RU"/>
              <a:t>чем разница?</a:t>
            </a:r>
            <a:endParaRPr lang="ru-RU" dirty="0"/>
          </a:p>
        </p:txBody>
      </p:sp>
      <p:grpSp>
        <p:nvGrpSpPr>
          <p:cNvPr id="57" name="Group 56"/>
          <p:cNvGrpSpPr/>
          <p:nvPr/>
        </p:nvGrpSpPr>
        <p:grpSpPr>
          <a:xfrm>
            <a:off x="876000" y="1629000"/>
            <a:ext cx="3394589" cy="1080000"/>
            <a:chOff x="876000" y="1629000"/>
            <a:chExt cx="3394589" cy="108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48"/>
            <a:stretch/>
          </p:blipFill>
          <p:spPr>
            <a:xfrm>
              <a:off x="2226000" y="1750643"/>
              <a:ext cx="957711" cy="78870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12"/>
            <a:stretch/>
          </p:blipFill>
          <p:spPr>
            <a:xfrm>
              <a:off x="3453711" y="1806041"/>
              <a:ext cx="816878" cy="6779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09"/>
            <a:stretch/>
          </p:blipFill>
          <p:spPr>
            <a:xfrm>
              <a:off x="876000" y="1629000"/>
              <a:ext cx="1080000" cy="910346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876000" y="2709000"/>
              <a:ext cx="33945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29704" y="3069000"/>
            <a:ext cx="3286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Bernard D. </a:t>
            </a:r>
            <a:r>
              <a:rPr lang="en-US" dirty="0" err="1">
                <a:solidFill>
                  <a:schemeClr val="accent2"/>
                </a:solidFill>
                <a:latin typeface="+mj-lt"/>
              </a:rPr>
              <a:t>Sadow</a:t>
            </a:r>
            <a:endParaRPr lang="ru-RU" dirty="0">
              <a:solidFill>
                <a:schemeClr val="accent2"/>
              </a:solidFill>
              <a:latin typeface="+mj-lt"/>
            </a:endParaRPr>
          </a:p>
          <a:p>
            <a:r>
              <a:rPr lang="ru-RU" dirty="0">
                <a:latin typeface="+mj-lt"/>
              </a:rPr>
              <a:t>Борьба с гравитацией</a:t>
            </a:r>
          </a:p>
          <a:p>
            <a:r>
              <a:rPr lang="ru-RU" dirty="0">
                <a:latin typeface="+mj-lt"/>
              </a:rPr>
              <a:t>Широкая целевая аудитория</a:t>
            </a:r>
          </a:p>
          <a:p>
            <a:r>
              <a:rPr lang="ru-RU" dirty="0">
                <a:latin typeface="+mj-lt"/>
              </a:rPr>
              <a:t>Сценарий происходит </a:t>
            </a:r>
            <a:r>
              <a:rPr lang="ru-RU" i="1" dirty="0">
                <a:latin typeface="+mj-lt"/>
              </a:rPr>
              <a:t>иногда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10521" y="5136999"/>
            <a:ext cx="3334121" cy="724430"/>
            <a:chOff x="910521" y="5136999"/>
            <a:chExt cx="3334121" cy="724430"/>
          </a:xfrm>
        </p:grpSpPr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3143261" y="5589000"/>
              <a:ext cx="1019426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0521" y="5589000"/>
              <a:ext cx="10454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100" dirty="0"/>
                <a:t>ПОСТОЯННО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76085" y="5589000"/>
              <a:ext cx="9188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100" dirty="0"/>
                <a:t>ВРЕМЕННО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61305" y="5599819"/>
              <a:ext cx="11833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100" dirty="0"/>
                <a:t>ПО СИТУАЦИИ</a:t>
              </a:r>
            </a:p>
          </p:txBody>
        </p: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2025661" y="5589000"/>
              <a:ext cx="1019426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934566" y="5589000"/>
              <a:ext cx="1019426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069817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ea typeface="Segoe UI Symbol" panose="020B0502040204020203" pitchFamily="34" charset="0"/>
                </a:rPr>
                <a:t></a:t>
              </a:r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</a:t>
              </a:r>
              <a:endParaRPr lang="ru-RU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74164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ea typeface="Segoe UI Symbol" panose="020B0502040204020203" pitchFamily="34" charset="0"/>
                </a:rPr>
                <a:t></a:t>
              </a:r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</a:t>
              </a:r>
              <a:endParaRPr lang="ru-RU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291764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</a:t>
              </a:r>
              <a:r>
                <a:rPr lang="ru-RU" dirty="0">
                  <a:ea typeface="Segoe UI Symbol" panose="020B0502040204020203" pitchFamily="34" charset="0"/>
                </a:rPr>
                <a:t></a:t>
              </a:r>
              <a:endParaRPr lang="ru-RU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6766678" y="3069000"/>
            <a:ext cx="3286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Robert Plath</a:t>
            </a:r>
            <a:endParaRPr lang="ru-RU" dirty="0">
              <a:solidFill>
                <a:schemeClr val="tx2"/>
              </a:solidFill>
              <a:latin typeface="+mj-lt"/>
            </a:endParaRPr>
          </a:p>
          <a:p>
            <a:r>
              <a:rPr lang="ru-RU" dirty="0">
                <a:latin typeface="+mj-lt"/>
              </a:rPr>
              <a:t>Борьба за мобильность</a:t>
            </a:r>
          </a:p>
          <a:p>
            <a:r>
              <a:rPr lang="ru-RU" dirty="0">
                <a:latin typeface="+mj-lt"/>
              </a:rPr>
              <a:t>Узкая целевая аудитория</a:t>
            </a:r>
          </a:p>
          <a:p>
            <a:r>
              <a:rPr lang="ru-RU" dirty="0">
                <a:latin typeface="+mj-lt"/>
              </a:rPr>
              <a:t>Сценарий происходит </a:t>
            </a:r>
            <a:r>
              <a:rPr lang="ru-RU" i="1" dirty="0">
                <a:latin typeface="+mj-lt"/>
              </a:rPr>
              <a:t>всегда</a:t>
            </a:r>
          </a:p>
          <a:p>
            <a:endParaRPr lang="ru-RU" dirty="0">
              <a:latin typeface="+mj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847495" y="5136999"/>
            <a:ext cx="3334121" cy="724430"/>
            <a:chOff x="6847495" y="5136999"/>
            <a:chExt cx="3334121" cy="724430"/>
          </a:xfrm>
        </p:grpSpPr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9080235" y="5589000"/>
              <a:ext cx="1019426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847495" y="5589000"/>
              <a:ext cx="10454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100" dirty="0"/>
                <a:t>ПОСТОЯННО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3059" y="5589000"/>
              <a:ext cx="9188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100" dirty="0"/>
                <a:t>ВРЕМЕННО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998279" y="5599819"/>
              <a:ext cx="11833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100" dirty="0"/>
                <a:t>ПО СИТУАЦИИ</a:t>
              </a:r>
            </a:p>
          </p:txBody>
        </p: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7962635" y="5589000"/>
              <a:ext cx="1019426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6871540" y="5589000"/>
              <a:ext cx="1019426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006791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</a:t>
              </a:r>
              <a:r>
                <a:rPr lang="ru-RU" dirty="0">
                  <a:ea typeface="Segoe UI Symbol" panose="020B0502040204020203" pitchFamily="34" charset="0"/>
                </a:rPr>
                <a:t>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11138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</a:t>
              </a:r>
              <a:r>
                <a:rPr lang="ru-RU" dirty="0">
                  <a:ea typeface="Segoe UI Symbol" panose="020B0502040204020203" pitchFamily="34" charset="0"/>
                </a:rPr>
                <a:t>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28738" y="51369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ea typeface="Segoe UI Symbol" panose="020B0502040204020203" pitchFamily="34" charset="0"/>
                </a:rPr>
                <a:t></a:t>
              </a:r>
              <a:r>
                <a:rPr lang="ru-RU" dirty="0">
                  <a:ea typeface="Segoe UI Symbol" panose="020B0502040204020203" pitchFamily="34" charset="0"/>
                </a:rPr>
                <a:t></a:t>
              </a:r>
              <a:endParaRPr lang="ru-RU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2974" y="1018434"/>
            <a:ext cx="3394589" cy="1690566"/>
            <a:chOff x="6812974" y="1018434"/>
            <a:chExt cx="3394589" cy="169056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09"/>
            <a:stretch/>
          </p:blipFill>
          <p:spPr>
            <a:xfrm>
              <a:off x="6812974" y="1629000"/>
              <a:ext cx="1080000" cy="910346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/>
            <p:nvPr/>
          </p:nvCxnSpPr>
          <p:spPr>
            <a:xfrm>
              <a:off x="6812974" y="2709000"/>
              <a:ext cx="33945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693"/>
            <a:stretch/>
          </p:blipFill>
          <p:spPr>
            <a:xfrm>
              <a:off x="8274459" y="1018434"/>
              <a:ext cx="1870566" cy="152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4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/>
              <a:t>Истории про изобретения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08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Известные открытия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1808</a:t>
            </a:r>
            <a:r>
              <a:rPr lang="ru-RU" dirty="0"/>
              <a:t> – Печатная машинка</a:t>
            </a:r>
            <a:endParaRPr lang="en-US" dirty="0"/>
          </a:p>
          <a:p>
            <a:pPr lvl="1"/>
            <a:r>
              <a:rPr lang="en-US" dirty="0"/>
              <a:t>Pellegrino </a:t>
            </a:r>
            <a:r>
              <a:rPr lang="en-US" dirty="0" err="1"/>
              <a:t>Turri</a:t>
            </a:r>
            <a:r>
              <a:rPr lang="en-US" dirty="0"/>
              <a:t> </a:t>
            </a:r>
            <a:r>
              <a:rPr lang="ru-RU" dirty="0"/>
              <a:t>изобретает печатную машинку для своей слепой подруги, чтобы она могла писать письма.</a:t>
            </a:r>
            <a:endParaRPr lang="en-US" dirty="0"/>
          </a:p>
          <a:p>
            <a:r>
              <a:rPr lang="en-US" dirty="0"/>
              <a:t>1876</a:t>
            </a:r>
            <a:r>
              <a:rPr lang="ru-RU" dirty="0"/>
              <a:t> – Телефон</a:t>
            </a:r>
          </a:p>
          <a:p>
            <a:pPr lvl="1"/>
            <a:r>
              <a:rPr lang="en-US" dirty="0"/>
              <a:t>Alexander Graham Bell</a:t>
            </a:r>
            <a:r>
              <a:rPr lang="ru-RU" dirty="0"/>
              <a:t> работает над «гармоническим телеграфом», стремясь решить проблему глухоты.</a:t>
            </a:r>
          </a:p>
          <a:p>
            <a:r>
              <a:rPr lang="en-US" dirty="0"/>
              <a:t>1948</a:t>
            </a:r>
            <a:r>
              <a:rPr lang="ru-RU" dirty="0"/>
              <a:t> – Транзисторы </a:t>
            </a:r>
          </a:p>
          <a:p>
            <a:pPr lvl="1"/>
            <a:r>
              <a:rPr lang="ru-RU" dirty="0"/>
              <a:t>Изобретение транзисторов стало следствием стремления создать маленькие слуховые аппараты.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-711000"/>
            <a:ext cx="5580000" cy="55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Дизайн приложений</a:t>
            </a:r>
            <a:br>
              <a:rPr lang="ru-RU" dirty="0"/>
            </a:br>
            <a:r>
              <a:rPr lang="ru-RU" dirty="0"/>
              <a:t>под </a:t>
            </a:r>
            <a:r>
              <a:rPr lang="en-US" dirty="0"/>
              <a:t>Windows 10 </a:t>
            </a:r>
            <a:r>
              <a:rPr lang="ru-RU" dirty="0"/>
              <a:t>для тех</a:t>
            </a:r>
            <a:r>
              <a:rPr lang="en-US" dirty="0"/>
              <a:t>,</a:t>
            </a:r>
            <a:br>
              <a:rPr lang="en-US" dirty="0"/>
            </a:br>
            <a:r>
              <a:rPr lang="ru-RU" dirty="0"/>
              <a:t>кому не все равно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Константин Кичинский</a:t>
            </a:r>
            <a:endParaRPr lang="en-US" dirty="0"/>
          </a:p>
          <a:p>
            <a:r>
              <a:rPr lang="en-US" dirty="0"/>
              <a:t>Technical </a:t>
            </a:r>
            <a:r>
              <a:rPr lang="en-US" dirty="0" err="1"/>
              <a:t>Evengelist</a:t>
            </a:r>
            <a:r>
              <a:rPr lang="en-US" dirty="0"/>
              <a:t>, Microsoft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935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Известные открытия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1960</a:t>
            </a:r>
            <a:r>
              <a:rPr lang="ru-RU" dirty="0"/>
              <a:t>е – </a:t>
            </a:r>
            <a:r>
              <a:rPr lang="ru-RU" dirty="0" err="1"/>
              <a:t>Иконочные</a:t>
            </a:r>
            <a:r>
              <a:rPr lang="ru-RU" dirty="0"/>
              <a:t> клавиатуры</a:t>
            </a:r>
          </a:p>
          <a:p>
            <a:pPr lvl="1"/>
            <a:r>
              <a:rPr lang="ru-RU" dirty="0"/>
              <a:t>Изобретены для помощи немым в использовании речевых синтезаторов.</a:t>
            </a:r>
            <a:endParaRPr lang="en-US" dirty="0"/>
          </a:p>
          <a:p>
            <a:r>
              <a:rPr lang="en-US" dirty="0"/>
              <a:t>1973</a:t>
            </a:r>
            <a:r>
              <a:rPr lang="ru-RU" dirty="0"/>
              <a:t> – Электронная почта</a:t>
            </a:r>
          </a:p>
          <a:p>
            <a:pPr lvl="1"/>
            <a:r>
              <a:rPr lang="en-US" dirty="0" err="1"/>
              <a:t>Vint</a:t>
            </a:r>
            <a:r>
              <a:rPr lang="en-US" dirty="0"/>
              <a:t> Cerf, </a:t>
            </a:r>
            <a:r>
              <a:rPr lang="ru-RU" dirty="0"/>
              <a:t>имеющий проблемы со слухом, изобретает электронную почту, чтобы облегчить общение с женой, которая также была глухой.</a:t>
            </a:r>
            <a:endParaRPr lang="en-US" dirty="0"/>
          </a:p>
          <a:p>
            <a:r>
              <a:rPr lang="en-US" dirty="0"/>
              <a:t>1978</a:t>
            </a:r>
            <a:r>
              <a:rPr lang="ru-RU" dirty="0"/>
              <a:t> – Сканер изображений</a:t>
            </a:r>
          </a:p>
          <a:p>
            <a:pPr lvl="1"/>
            <a:r>
              <a:rPr lang="en-US" dirty="0"/>
              <a:t>Ray Kurzweil </a:t>
            </a:r>
            <a:r>
              <a:rPr lang="ru-RU" dirty="0"/>
              <a:t>создает специальный шрифт для сканирования и первый сканер изображений, чтобы помочь слепым. </a:t>
            </a:r>
          </a:p>
        </p:txBody>
      </p:sp>
    </p:spTree>
    <p:extLst>
      <p:ext uri="{BB962C8B-B14F-4D97-AF65-F5344CB8AC3E}">
        <p14:creationId xmlns:p14="http://schemas.microsoft.com/office/powerpoint/2010/main" val="306884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Известные открытия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1994</a:t>
            </a:r>
            <a:r>
              <a:rPr lang="ru-RU" dirty="0"/>
              <a:t> – Кресло </a:t>
            </a:r>
            <a:r>
              <a:rPr lang="en-US" dirty="0"/>
              <a:t>Aeron (Herman Miller)</a:t>
            </a:r>
          </a:p>
          <a:p>
            <a:pPr lvl="1"/>
            <a:r>
              <a:rPr lang="en-US" dirty="0"/>
              <a:t>Herman Miller </a:t>
            </a:r>
            <a:r>
              <a:rPr lang="ru-RU" dirty="0"/>
              <a:t>выпускает кресло </a:t>
            </a:r>
            <a:r>
              <a:rPr lang="en-US" dirty="0"/>
              <a:t>Aeron</a:t>
            </a:r>
            <a:r>
              <a:rPr lang="ru-RU" dirty="0"/>
              <a:t> на основании исследований </a:t>
            </a:r>
            <a:r>
              <a:rPr lang="en-US" dirty="0"/>
              <a:t>Bill </a:t>
            </a:r>
            <a:r>
              <a:rPr lang="en-US" dirty="0" err="1"/>
              <a:t>Stumpf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Don Chadwick </a:t>
            </a:r>
            <a:r>
              <a:rPr lang="ru-RU" dirty="0"/>
              <a:t>в разработке сидения, которое не приводило бы к появлению пролежней у пожилых людей.</a:t>
            </a:r>
            <a:endParaRPr lang="en-US" dirty="0"/>
          </a:p>
          <a:p>
            <a:r>
              <a:rPr lang="en-US" dirty="0"/>
              <a:t>1990</a:t>
            </a:r>
            <a:r>
              <a:rPr lang="ru-RU" dirty="0"/>
              <a:t>е – </a:t>
            </a:r>
            <a:r>
              <a:rPr lang="en-US" dirty="0"/>
              <a:t>Inclusive Design Toolkit</a:t>
            </a:r>
            <a:endParaRPr lang="ru-RU" dirty="0"/>
          </a:p>
          <a:p>
            <a:pPr lvl="1"/>
            <a:r>
              <a:rPr lang="en-US" dirty="0"/>
              <a:t>Jutta </a:t>
            </a:r>
            <a:r>
              <a:rPr lang="en-US" dirty="0" err="1"/>
              <a:t>Treviranus</a:t>
            </a:r>
            <a:r>
              <a:rPr lang="ru-RU" dirty="0"/>
              <a:t>, работая над решениями для экстренных ситуаций для людей с ограниченными возможностями, создает первый системный подход в </a:t>
            </a:r>
            <a:r>
              <a:rPr lang="en-US" dirty="0"/>
              <a:t>Inclusive Design.</a:t>
            </a:r>
          </a:p>
          <a:p>
            <a:pPr lvl="1"/>
            <a:endParaRPr lang="en-US" dirty="0"/>
          </a:p>
          <a:p>
            <a:r>
              <a:rPr lang="en-US" dirty="0"/>
              <a:t>2010</a:t>
            </a:r>
            <a:r>
              <a:rPr lang="ru-RU" dirty="0"/>
              <a:t>е </a:t>
            </a:r>
            <a:r>
              <a:rPr lang="en-US" dirty="0"/>
              <a:t>– Inclusive Design @ Microsoft</a:t>
            </a:r>
          </a:p>
          <a:p>
            <a:pPr lvl="1"/>
            <a:r>
              <a:rPr lang="ru-RU" dirty="0"/>
              <a:t>В рамках процесса объединения дизайн-команд </a:t>
            </a:r>
            <a:r>
              <a:rPr lang="en-US" dirty="0"/>
              <a:t>Microsoft </a:t>
            </a:r>
            <a:r>
              <a:rPr lang="ru-RU" dirty="0"/>
              <a:t>адаптирует использование идей </a:t>
            </a:r>
            <a:r>
              <a:rPr lang="en-US" dirty="0"/>
              <a:t>Inclusive Design </a:t>
            </a:r>
            <a:r>
              <a:rPr lang="ru-RU" dirty="0"/>
              <a:t>как основы для остальных дизайн-процессов.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4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34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Для кого мы создаем продукты?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400000" cy="4351338"/>
          </a:xfrm>
        </p:spPr>
        <p:txBody>
          <a:bodyPr/>
          <a:lstStyle/>
          <a:p>
            <a:r>
              <a:rPr lang="ru-RU" dirty="0">
                <a:solidFill>
                  <a:srgbClr val="EF4848"/>
                </a:solidFill>
              </a:rPr>
              <a:t>Собственные возможности и предубеждения</a:t>
            </a:r>
            <a:endParaRPr lang="en-US" dirty="0">
              <a:solidFill>
                <a:srgbClr val="EF4848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Возраст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Языковые навыки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Техническая грамотность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Физические возможности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Платежеспособность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Время на решение задач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Социальное окружение</a:t>
            </a:r>
          </a:p>
          <a:p>
            <a:pPr lvl="1"/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80" y="817062"/>
            <a:ext cx="4860000" cy="51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9000"/>
            <a:ext cx="5220000" cy="903875"/>
          </a:xfrm>
        </p:spPr>
        <p:txBody>
          <a:bodyPr/>
          <a:lstStyle/>
          <a:p>
            <a:r>
              <a:rPr lang="ru-RU" dirty="0">
                <a:latin typeface="+mn-lt"/>
              </a:rPr>
              <a:t>Кто остается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за бортом?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92875"/>
            <a:ext cx="4860000" cy="4351338"/>
          </a:xfrm>
        </p:spPr>
        <p:txBody>
          <a:bodyPr/>
          <a:lstStyle/>
          <a:p>
            <a:r>
              <a:rPr lang="ru-RU" dirty="0">
                <a:solidFill>
                  <a:srgbClr val="EF4848"/>
                </a:solidFill>
              </a:rPr>
              <a:t>Для людей </a:t>
            </a:r>
            <a:br>
              <a:rPr lang="ru-RU" dirty="0">
                <a:solidFill>
                  <a:srgbClr val="EF4848"/>
                </a:solidFill>
              </a:rPr>
            </a:br>
            <a:r>
              <a:rPr lang="ru-RU" dirty="0">
                <a:solidFill>
                  <a:srgbClr val="EF4848"/>
                </a:solidFill>
              </a:rPr>
              <a:t>нет «нормы»</a:t>
            </a:r>
            <a:endParaRPr lang="en-US" dirty="0">
              <a:solidFill>
                <a:srgbClr val="EF4848"/>
              </a:solidFill>
            </a:endParaRPr>
          </a:p>
          <a:p>
            <a:pPr lvl="1"/>
            <a:r>
              <a:rPr lang="ru-RU" dirty="0"/>
              <a:t>Ориентируясь только на себя, </a:t>
            </a:r>
            <a:br>
              <a:rPr lang="ru-RU" dirty="0"/>
            </a:br>
            <a:r>
              <a:rPr lang="ru-RU" dirty="0"/>
              <a:t>мы рискуем исключить людей </a:t>
            </a:r>
            <a:br>
              <a:rPr lang="ru-RU" dirty="0"/>
            </a:br>
            <a:r>
              <a:rPr lang="ru-RU" dirty="0"/>
              <a:t>с условиями, отличными от наших. </a:t>
            </a:r>
          </a:p>
          <a:p>
            <a:pPr lvl="1"/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00" y="905782"/>
            <a:ext cx="5796889" cy="5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/>
              <a:t>1. Ограниченность </a:t>
            </a:r>
            <a:br>
              <a:rPr lang="ru-RU" i="1" dirty="0"/>
            </a:br>
            <a:r>
              <a:rPr lang="ru-RU" i="1" dirty="0"/>
              <a:t>— это многогранное понятие.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37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1988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Ограниченность </a:t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>
                <a:solidFill>
                  <a:schemeClr val="accent2"/>
                </a:solidFill>
              </a:rPr>
              <a:t>как персональный атрибут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«В контексте опыта обеспечения здравоохранения, инвалидность — это любое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5"/>
                </a:solidFill>
              </a:rPr>
              <a:t>ограничение или отсутствие </a:t>
            </a:r>
            <a:br>
              <a:rPr lang="ru-RU" dirty="0">
                <a:solidFill>
                  <a:schemeClr val="accent5"/>
                </a:solidFill>
              </a:rPr>
            </a:br>
            <a:r>
              <a:rPr lang="ru-RU" dirty="0">
                <a:solidFill>
                  <a:schemeClr val="accent5"/>
                </a:solidFill>
              </a:rPr>
              <a:t>(в результате дефекта) способности</a:t>
            </a:r>
            <a:r>
              <a:rPr lang="ru-RU" dirty="0">
                <a:solidFill>
                  <a:schemeClr val="bg1"/>
                </a:solidFill>
              </a:rPr>
              <a:t> осуществлять ту или иную деятельность таким образом или в таких рамках, которые считаются нормальными для человека.»</a:t>
            </a:r>
          </a:p>
          <a:p>
            <a:pPr lvl="1"/>
            <a:r>
              <a:rPr lang="ru-RU" i="1" dirty="0">
                <a:solidFill>
                  <a:schemeClr val="bg1"/>
                </a:solidFill>
              </a:rPr>
              <a:t>— </a:t>
            </a:r>
            <a:br>
              <a:rPr lang="ru-RU" i="1" dirty="0">
                <a:solidFill>
                  <a:schemeClr val="bg1"/>
                </a:solidFill>
              </a:rPr>
            </a:br>
            <a:r>
              <a:rPr lang="ru-RU" i="1" dirty="0">
                <a:solidFill>
                  <a:schemeClr val="bg1"/>
                </a:solidFill>
              </a:rPr>
              <a:t>Всемирная организация здравоохранения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840" y="1474400"/>
            <a:ext cx="3600000" cy="3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17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Сегодня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2"/>
                </a:solidFill>
              </a:rPr>
              <a:t>Ограниченность</a:t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>
                <a:solidFill>
                  <a:schemeClr val="accent2"/>
                </a:solidFill>
              </a:rPr>
              <a:t>в зависимости </a:t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>
                <a:solidFill>
                  <a:schemeClr val="accent2"/>
                </a:solidFill>
              </a:rPr>
              <a:t>от контекста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«Инвалидность — это не просто проблема со здоровьем. Это </a:t>
            </a:r>
            <a:r>
              <a:rPr lang="ru-RU" dirty="0">
                <a:solidFill>
                  <a:schemeClr val="accent5"/>
                </a:solidFill>
              </a:rPr>
              <a:t>сложный феномен</a:t>
            </a:r>
            <a:r>
              <a:rPr lang="ru-RU" dirty="0">
                <a:solidFill>
                  <a:schemeClr val="bg1"/>
                </a:solidFill>
              </a:rPr>
              <a:t>, отражающий взаимодействие между особенностями человеческого организма и особенностями общества,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котором этот человек живет.»</a:t>
            </a:r>
          </a:p>
          <a:p>
            <a:pPr lvl="1"/>
            <a:r>
              <a:rPr lang="ru-RU" i="1" dirty="0">
                <a:solidFill>
                  <a:schemeClr val="bg1"/>
                </a:solidFill>
              </a:rPr>
              <a:t>— </a:t>
            </a:r>
          </a:p>
          <a:p>
            <a:pPr lvl="1"/>
            <a:r>
              <a:rPr lang="ru-RU" i="1" dirty="0">
                <a:solidFill>
                  <a:schemeClr val="bg1"/>
                </a:solidFill>
              </a:rPr>
              <a:t>Всемирная организация здравоохранения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00" y="729000"/>
            <a:ext cx="4830214" cy="52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53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0404" y="1269000"/>
            <a:ext cx="393710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ОГРАНИЧЕННОСТЬ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6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≠</a:t>
            </a:r>
          </a:p>
          <a:p>
            <a:pPr algn="ctr"/>
            <a:endParaRPr lang="ru-RU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ЛИЧНЫЕ 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ОГРАНИЧЕНИЯ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ЗДОРОВЬЯ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7085" y="1268999"/>
            <a:ext cx="406374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ОГРАНИЧЕННОСТЬ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ru-RU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sz="6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=</a:t>
            </a:r>
          </a:p>
          <a:p>
            <a:pPr algn="ctr"/>
            <a:endParaRPr lang="ru-RU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НЕСОВПАДЕНИЕ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ЧЕЛОВЕЧЕСКОГО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171740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/>
              <a:t>2. Ограниченность </a:t>
            </a:r>
            <a:br>
              <a:rPr lang="ru-RU" i="1" dirty="0"/>
            </a:br>
            <a:r>
              <a:rPr lang="ru-RU" i="1" dirty="0"/>
              <a:t>— универсальна и динамична.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Почему, </a:t>
            </a:r>
            <a:br>
              <a:rPr lang="ru-RU" dirty="0"/>
            </a:br>
            <a:r>
              <a:rPr lang="ru-RU" dirty="0"/>
              <a:t>не как.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Больше </a:t>
            </a:r>
            <a:br>
              <a:rPr lang="ru-RU" dirty="0"/>
            </a:br>
            <a:r>
              <a:rPr lang="ru-RU" dirty="0"/>
              <a:t>руками.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Спрашивайте, спорьте, обсуждайте.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Придется много рисовать…</a:t>
            </a:r>
            <a:br>
              <a:rPr lang="ru-RU" dirty="0"/>
            </a:br>
            <a:r>
              <a:rPr lang="ru-RU" dirty="0"/>
              <a:t>и думать.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Здесь место для дискуссий!</a:t>
            </a:r>
            <a:br>
              <a:rPr lang="ru-RU" dirty="0"/>
            </a:br>
            <a:r>
              <a:rPr lang="ru-RU" dirty="0"/>
              <a:t>И у нас есть гость!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Много практики, чтобы </a:t>
            </a:r>
            <a:br>
              <a:rPr lang="ru-RU" dirty="0"/>
            </a:br>
            <a:r>
              <a:rPr lang="ru-RU" dirty="0"/>
              <a:t>на собственном опыте разобраться в ключевых концепциях.</a:t>
            </a:r>
          </a:p>
        </p:txBody>
      </p:sp>
    </p:spTree>
    <p:extLst>
      <p:ext uri="{BB962C8B-B14F-4D97-AF65-F5344CB8AC3E}">
        <p14:creationId xmlns:p14="http://schemas.microsoft.com/office/powerpoint/2010/main" val="955293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9000"/>
            <a:ext cx="5220000" cy="903875"/>
          </a:xfrm>
        </p:spPr>
        <p:txBody>
          <a:bodyPr/>
          <a:lstStyle/>
          <a:p>
            <a:r>
              <a:rPr lang="ru-RU" dirty="0">
                <a:latin typeface="+mn-lt"/>
              </a:rPr>
              <a:t>Моменты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ограниченности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92875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/>
                </a:solidFill>
              </a:rPr>
              <a:t>Динамичность</a:t>
            </a:r>
            <a:endParaRPr lang="en-US" dirty="0">
              <a:solidFill>
                <a:schemeClr val="accent5"/>
              </a:solidFill>
            </a:endParaRPr>
          </a:p>
          <a:p>
            <a:pPr lvl="1"/>
            <a:r>
              <a:rPr lang="ru-RU" dirty="0"/>
              <a:t>Хотя обычно ограниченность рассматривается как постоянное свойство, большинство людей испытывает моменты ограниченности временно или ситуационно.</a:t>
            </a:r>
          </a:p>
          <a:p>
            <a:r>
              <a:rPr lang="ru-RU" dirty="0">
                <a:solidFill>
                  <a:schemeClr val="accent5"/>
                </a:solidFill>
              </a:rPr>
              <a:t>Универсальность</a:t>
            </a:r>
          </a:p>
          <a:p>
            <a:pPr lvl="1"/>
            <a:r>
              <a:rPr lang="ru-RU" dirty="0"/>
              <a:t>Например, развитие мобильных технологий делает состояние «ограниченности» применимым к большинству людей.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1992875"/>
            <a:ext cx="4736719" cy="2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Упражнение </a:t>
            </a:r>
            <a:r>
              <a:rPr lang="en-US" sz="3600" dirty="0"/>
              <a:t>#1</a:t>
            </a:r>
            <a:br>
              <a:rPr lang="en-US" dirty="0"/>
            </a:br>
            <a:r>
              <a:rPr lang="ru-RU" dirty="0">
                <a:latin typeface="+mn-lt"/>
              </a:rPr>
              <a:t>Ограничения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Достаньте свой телефон, положите на стол широкой стороной к себе. </a:t>
            </a:r>
            <a:r>
              <a:rPr lang="ru-R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Работая одной рукой</a:t>
            </a:r>
            <a:r>
              <a:rPr lang="ru-RU" dirty="0"/>
              <a:t>, разблокируйте и наберите текст в </a:t>
            </a:r>
            <a:r>
              <a:rPr lang="en-US" dirty="0"/>
              <a:t>SMS/Twitter</a:t>
            </a:r>
            <a:r>
              <a:rPr lang="ru-RU" dirty="0"/>
              <a:t>: </a:t>
            </a:r>
            <a:br>
              <a:rPr lang="en-US" dirty="0"/>
            </a:br>
            <a:r>
              <a:rPr lang="en-US" dirty="0"/>
              <a:t>“Hello, #</a:t>
            </a:r>
            <a:r>
              <a:rPr lang="en-US" dirty="0" err="1"/>
              <a:t>msdevcon</a:t>
            </a:r>
            <a:r>
              <a:rPr lang="en-US" dirty="0"/>
              <a:t> </a:t>
            </a:r>
            <a:r>
              <a:rPr lang="ru-RU" dirty="0"/>
              <a:t>с дизайн</a:t>
            </a:r>
            <a:r>
              <a:rPr lang="en-US" dirty="0"/>
              <a:t>-</a:t>
            </a:r>
            <a:r>
              <a:rPr lang="ru-RU" dirty="0"/>
              <a:t>интенсива</a:t>
            </a:r>
            <a:r>
              <a:rPr lang="en-US" dirty="0"/>
              <a:t>”.</a:t>
            </a:r>
            <a:endParaRPr lang="ru-RU" dirty="0"/>
          </a:p>
        </p:txBody>
      </p:sp>
      <p:sp>
        <p:nvSpPr>
          <p:cNvPr id="10" name="Oval 9"/>
          <p:cNvSpPr/>
          <p:nvPr/>
        </p:nvSpPr>
        <p:spPr>
          <a:xfrm>
            <a:off x="9696000" y="54214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ВРЕМЯ</a:t>
            </a:r>
            <a:b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 минуты</a:t>
            </a:r>
          </a:p>
        </p:txBody>
      </p:sp>
    </p:spTree>
    <p:extLst>
      <p:ext uri="{BB962C8B-B14F-4D97-AF65-F5344CB8AC3E}">
        <p14:creationId xmlns:p14="http://schemas.microsoft.com/office/powerpoint/2010/main" val="2218410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9000"/>
            <a:ext cx="5220000" cy="903875"/>
          </a:xfrm>
        </p:spPr>
        <p:txBody>
          <a:bodyPr/>
          <a:lstStyle/>
          <a:p>
            <a:r>
              <a:rPr lang="ru-RU" dirty="0">
                <a:latin typeface="+mn-lt"/>
              </a:rPr>
              <a:t>Временная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ограниченность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92875"/>
            <a:ext cx="5040000" cy="4351338"/>
          </a:xfrm>
        </p:spPr>
        <p:txBody>
          <a:bodyPr/>
          <a:lstStyle/>
          <a:p>
            <a:pPr lvl="1"/>
            <a:r>
              <a:rPr lang="ru-RU" dirty="0"/>
              <a:t>Даже кратковременная травма </a:t>
            </a:r>
            <a:br>
              <a:rPr lang="ru-RU" dirty="0"/>
            </a:br>
            <a:r>
              <a:rPr lang="ru-RU" dirty="0"/>
              <a:t>или болезнь ограничивает наши возможности взаимодействия </a:t>
            </a:r>
            <a:br>
              <a:rPr lang="ru-RU" dirty="0"/>
            </a:br>
            <a:r>
              <a:rPr lang="ru-RU" dirty="0"/>
              <a:t>с окружающим миром.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443" y="122965"/>
            <a:ext cx="2109113" cy="66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9000"/>
            <a:ext cx="5220000" cy="903875"/>
          </a:xfrm>
        </p:spPr>
        <p:txBody>
          <a:bodyPr/>
          <a:lstStyle/>
          <a:p>
            <a:r>
              <a:rPr lang="ru-RU" dirty="0">
                <a:latin typeface="+mn-lt"/>
              </a:rPr>
              <a:t>Ситуационная ограниченность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92875"/>
            <a:ext cx="5040000" cy="4351338"/>
          </a:xfrm>
        </p:spPr>
        <p:txBody>
          <a:bodyPr/>
          <a:lstStyle/>
          <a:p>
            <a:pPr lvl="1"/>
            <a:r>
              <a:rPr lang="ru-RU" dirty="0"/>
              <a:t>Наши возможности могут ограничиваться окружающей обстановкой.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Чем больше драматичнее смена обстоятельств, тем в большей степени </a:t>
            </a:r>
            <a:br>
              <a:rPr lang="ru-RU" dirty="0"/>
            </a:br>
            <a:r>
              <a:rPr lang="ru-RU" dirty="0"/>
              <a:t>мы можем быть не готовы действовать привычным образом.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20" y="122964"/>
            <a:ext cx="2057080" cy="6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9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5940" y="909000"/>
            <a:ext cx="408387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ВОЗРОСШАЯ</a:t>
            </a: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МОБИЛЬНОСТЬ 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ТЕХНОЛОГИЙ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ru-RU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sz="6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=</a:t>
            </a:r>
          </a:p>
          <a:p>
            <a:pPr algn="ctr"/>
            <a:endParaRPr lang="ru-RU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ВОЗРОСШЕЕ КОЛИЧЕСТВО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МОМЕНТОВ </a:t>
            </a:r>
            <a:b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ОГРАНИЧЕННОСТИ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53766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9586" y="1442144"/>
            <a:ext cx="11186413" cy="2340000"/>
          </a:xfrm>
        </p:spPr>
        <p:txBody>
          <a:bodyPr/>
          <a:lstStyle/>
          <a:p>
            <a:r>
              <a:rPr lang="ru-RU" i="1" dirty="0"/>
              <a:t>3. Ограниченность </a:t>
            </a:r>
            <a:br>
              <a:rPr lang="ru-RU" i="1" dirty="0"/>
            </a:br>
            <a:r>
              <a:rPr lang="ru-RU" i="1" dirty="0"/>
              <a:t>вдохновляет на лучшие решения.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993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СМЕНА </a:t>
            </a:r>
            <a:br>
              <a:rPr lang="ru-RU" dirty="0">
                <a:solidFill>
                  <a:schemeClr val="bg1"/>
                </a:solidFill>
                <a:latin typeface="+mn-lt"/>
              </a:rPr>
            </a:br>
            <a:r>
              <a:rPr lang="ru-RU" dirty="0">
                <a:solidFill>
                  <a:schemeClr val="bg1"/>
                </a:solidFill>
                <a:latin typeface="+mn-lt"/>
              </a:rPr>
              <a:t>ПАРАДИГМ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Ограниченность </a:t>
            </a:r>
            <a:b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как источник вдохновения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Как только вы осознаете, что ограниченность касается каждого,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вы понимаете, что она может служить новым инструментом для поиска решений, от которых выиграют также все.</a:t>
            </a:r>
            <a:endParaRPr lang="ru-RU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1629000"/>
            <a:ext cx="4362451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04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4" descr="https://masscommons.files.wordpress.com/2012/08/curbcutsafetyma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7" r="1395" b="19094"/>
          <a:stretch/>
        </p:blipFill>
        <p:spPr bwMode="auto">
          <a:xfrm>
            <a:off x="1" y="6897"/>
            <a:ext cx="12192000" cy="68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0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ЧЕТКИЙ ФОКУС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От постоянного</a:t>
            </a:r>
            <a:b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 временному и</a:t>
            </a:r>
            <a:b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ситуационному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Проектируя решение для человека с постоянными ограничениями мы также можем решить проблему для тех, у кого ограниченность временная или в контексте текущей ситуации.</a:t>
            </a:r>
            <a:endParaRPr lang="ru-RU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989000"/>
            <a:ext cx="3787134" cy="25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8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ЭКОНОМИЧЕСКИЙ</a:t>
            </a:r>
            <a:br>
              <a:rPr lang="ru-RU" dirty="0">
                <a:solidFill>
                  <a:schemeClr val="bg1"/>
                </a:solidFill>
                <a:latin typeface="+mn-lt"/>
              </a:rPr>
            </a:br>
            <a:r>
              <a:rPr lang="ru-RU" dirty="0">
                <a:solidFill>
                  <a:schemeClr val="bg1"/>
                </a:solidFill>
                <a:latin typeface="+mn-lt"/>
              </a:rPr>
              <a:t>ЭФФЕКТ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Больше, чем кажется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Обычно считается, что людей с ограничениями мало, поэтому о них думают в контексте государства или социальной ответственности.</a:t>
            </a:r>
          </a:p>
          <a:p>
            <a:pPr lvl="1"/>
            <a:endParaRPr lang="ru-RU" i="1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Как только вы расширяете спектр, становится понятным действительный эффект от решения проблемы.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00" y="1989000"/>
            <a:ext cx="3787134" cy="2546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6000" y="5949000"/>
            <a:ext cx="48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по США. </a:t>
            </a:r>
          </a:p>
          <a:p>
            <a:r>
              <a:rPr lang="en-US" sz="900" dirty="0"/>
              <a:t>United States Census Bureau, Limbs for Life Foundation, Amputee Coalition, MedicineHealth.com, CDC.gov, Disability Statistics Center at the UCSF</a:t>
            </a:r>
            <a:endParaRPr lang="ru-RU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7536000" y="198900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26</a:t>
            </a:r>
            <a:r>
              <a:rPr lang="en-US" sz="32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</a:t>
            </a:r>
            <a:endParaRPr lang="ru-RU" sz="32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4400" y="1989000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13M</a:t>
            </a:r>
            <a:endParaRPr lang="ru-RU" sz="32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3120" y="1989000"/>
            <a:ext cx="79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8M</a:t>
            </a:r>
            <a:endParaRPr lang="ru-RU" sz="32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9538" y="4329000"/>
            <a:ext cx="204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ВСЕГО: 21</a:t>
            </a:r>
            <a:r>
              <a:rPr lang="en-US" sz="240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M+</a:t>
            </a:r>
            <a:endParaRPr lang="ru-RU" sz="2400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4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3401" y="2265682"/>
            <a:ext cx="10786469" cy="1898981"/>
          </a:xfrm>
        </p:spPr>
        <p:txBody>
          <a:bodyPr/>
          <a:lstStyle/>
          <a:p>
            <a:r>
              <a:rPr lang="ru-RU" b="1" i="1" dirty="0"/>
              <a:t>УНИВЕРСАЛЬНЫЙ</a:t>
            </a:r>
            <a:r>
              <a:rPr lang="ru-RU" i="1" dirty="0">
                <a:latin typeface="+mj-lt"/>
              </a:rPr>
              <a:t> (от лат. </a:t>
            </a:r>
            <a:r>
              <a:rPr lang="ru-RU" i="1" dirty="0" err="1">
                <a:latin typeface="+mj-lt"/>
              </a:rPr>
              <a:t>universalis</a:t>
            </a:r>
            <a:r>
              <a:rPr lang="ru-RU" i="1" dirty="0">
                <a:latin typeface="+mj-lt"/>
              </a:rPr>
              <a:t> </a:t>
            </a:r>
            <a:r>
              <a:rPr lang="ru-RU" dirty="0"/>
              <a:t>—</a:t>
            </a:r>
            <a:r>
              <a:rPr lang="ru-RU" i="1" dirty="0">
                <a:latin typeface="+mj-lt"/>
              </a:rPr>
              <a:t> общий</a:t>
            </a:r>
            <a:r>
              <a:rPr lang="en-US" i="1" dirty="0">
                <a:latin typeface="+mj-lt"/>
              </a:rPr>
              <a:t>, </a:t>
            </a:r>
            <a:r>
              <a:rPr lang="ru-RU" i="1" dirty="0">
                <a:latin typeface="+mj-lt"/>
              </a:rPr>
              <a:t>всеобщий)</a:t>
            </a:r>
            <a:endParaRPr lang="en-US" i="1" dirty="0">
              <a:latin typeface="+mj-lt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i="1" dirty="0">
                <a:latin typeface="+mj-lt"/>
              </a:rPr>
              <a:t>Разносторонний; всеобъемлющий</a:t>
            </a:r>
          </a:p>
          <a:p>
            <a:pPr marL="742950" indent="-742950">
              <a:buFont typeface="+mj-lt"/>
              <a:buAutoNum type="arabicPeriod"/>
            </a:pPr>
            <a:r>
              <a:rPr lang="ru-RU" i="1" dirty="0">
                <a:latin typeface="+mj-lt"/>
              </a:rPr>
              <a:t>Пригодный для многих целей, выполняющий разнообразные функции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// </a:t>
            </a:r>
            <a:r>
              <a:rPr lang="ru-RU" dirty="0">
                <a:latin typeface="+mj-lt"/>
              </a:rPr>
              <a:t>БЭС</a:t>
            </a:r>
          </a:p>
        </p:txBody>
      </p:sp>
    </p:spTree>
    <p:extLst>
      <p:ext uri="{BB962C8B-B14F-4D97-AF65-F5344CB8AC3E}">
        <p14:creationId xmlns:p14="http://schemas.microsoft.com/office/powerpoint/2010/main" val="10902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СПЕКТР ПЕРСОН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Масштабирование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Помимо дизайнерского понятия «персона» мы также используем «спектр персон» для понимания взаимосвязей ограниченностей в постоянном, временном и ситуационном присутствии.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Это облегчает вход в контекст и показывает, как решение масштабируется на широкую аудиторию.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90" y="729000"/>
            <a:ext cx="412617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Упражнение </a:t>
            </a:r>
            <a:r>
              <a:rPr lang="en-US" sz="3600" dirty="0"/>
              <a:t>#2</a:t>
            </a:r>
            <a:br>
              <a:rPr lang="en-US" dirty="0"/>
            </a:br>
            <a:r>
              <a:rPr lang="ru-RU" dirty="0">
                <a:latin typeface="+mn-lt"/>
              </a:rPr>
              <a:t>Спектр персон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69586" y="3947620"/>
            <a:ext cx="11006413" cy="165576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Нарисуйте или напишите 3 постоянных ограничения</a:t>
            </a:r>
          </a:p>
          <a:p>
            <a:pPr marL="514350" indent="-514350">
              <a:buAutoNum type="arabicPeriod"/>
            </a:pPr>
            <a:r>
              <a:rPr lang="ru-RU" dirty="0"/>
              <a:t>Продолжите ограничение как временное</a:t>
            </a:r>
          </a:p>
          <a:p>
            <a:pPr marL="514350" indent="-514350">
              <a:buAutoNum type="arabicPeriod"/>
            </a:pPr>
            <a:r>
              <a:rPr lang="ru-RU" dirty="0"/>
              <a:t>Продолжите ограничение как ситуационное</a:t>
            </a:r>
          </a:p>
        </p:txBody>
      </p:sp>
      <p:sp>
        <p:nvSpPr>
          <p:cNvPr id="10" name="Oval 9"/>
          <p:cNvSpPr/>
          <p:nvPr/>
        </p:nvSpPr>
        <p:spPr>
          <a:xfrm>
            <a:off x="9696000" y="54214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ВРЕМЯ</a:t>
            </a:r>
            <a:b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15 минут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076000" y="632144"/>
            <a:ext cx="1260000" cy="1620000"/>
            <a:chOff x="9966000" y="2545424"/>
            <a:chExt cx="1260000" cy="1620000"/>
          </a:xfrm>
        </p:grpSpPr>
        <p:sp>
          <p:nvSpPr>
            <p:cNvPr id="2" name="Rectangle 1"/>
            <p:cNvSpPr/>
            <p:nvPr/>
          </p:nvSpPr>
          <p:spPr>
            <a:xfrm>
              <a:off x="9966000" y="2545424"/>
              <a:ext cx="1260000" cy="1620000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394081" y="2545424"/>
              <a:ext cx="831919" cy="162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817668" y="2545424"/>
              <a:ext cx="403838" cy="162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25191" y="26121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25191" y="320142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25191" y="371450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46831" y="26121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46831" y="320142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46831" y="371450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73551" y="26121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73551" y="320142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73551" y="371450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0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000" y="905125"/>
            <a:ext cx="5220000" cy="90387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n-lt"/>
              </a:rPr>
              <a:t>СЕТЬ ПЕРСОН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000" y="1989000"/>
            <a:ext cx="5040000" cy="4351338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ОКРУЖЕНИЕ ЧЕЛОВЕКА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Так как ни один человек не существует в полной изоляции, то и спектр персон расширяется до сети.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Сеть включает друзей, членов семьи и даже случайных людей.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00" y="2349000"/>
            <a:ext cx="4630012" cy="18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18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Кто остался </a:t>
            </a:r>
            <a:b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за бортом?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/>
                </a:solidFill>
              </a:rPr>
              <a:t>1. Эксклюзивность — следствие наших собственных предположений.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283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618" y="-1"/>
            <a:ext cx="12544625" cy="6994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8618" y="3069000"/>
            <a:ext cx="12544625" cy="39255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00" y="681498"/>
            <a:ext cx="6790147" cy="34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16000" y="4509000"/>
            <a:ext cx="9878107" cy="122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ru-RU" altLang="en-US" sz="2448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Инклюзивный дизайн не означает, что вы проектируете одну вещь для всех людей. Вы создаете набор вещей так, чтобы каждый нашел свой способ участия и получил ощущение сопричастности.</a:t>
            </a:r>
            <a:endParaRPr lang="en-US" altLang="en-US" sz="2448" dirty="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974363" y="5821784"/>
            <a:ext cx="341211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i="1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Susan Goltsman</a:t>
            </a:r>
          </a:p>
          <a:p>
            <a:pPr eaLnBrk="1" hangingPunct="1"/>
            <a:r>
              <a:rPr lang="en-US" altLang="en-US" sz="1200" i="1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Adjunct Professor at UC Berkeley</a:t>
            </a:r>
          </a:p>
          <a:p>
            <a:pPr eaLnBrk="1" hangingPunct="1"/>
            <a:r>
              <a:rPr lang="en-US" altLang="en-US" sz="1200" i="1" dirty="0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Principal at MIG, Inc. Urban Play</a:t>
            </a:r>
          </a:p>
        </p:txBody>
      </p:sp>
    </p:spTree>
    <p:extLst>
      <p:ext uri="{BB962C8B-B14F-4D97-AF65-F5344CB8AC3E}">
        <p14:creationId xmlns:p14="http://schemas.microsoft.com/office/powerpoint/2010/main" val="240704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остался </a:t>
            </a:r>
            <a:br>
              <a:rPr lang="ru-RU" dirty="0"/>
            </a:br>
            <a:r>
              <a:rPr lang="ru-RU" dirty="0"/>
              <a:t>за бортом?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Разнообразие условий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1800"/>
              </a:spcBef>
            </a:pPr>
            <a:r>
              <a:rPr lang="ru-RU" dirty="0">
                <a:solidFill>
                  <a:schemeClr val="accent5"/>
                </a:solidFill>
              </a:rPr>
              <a:t>2. Люди — настоящие эксперты в адаптации</a:t>
            </a:r>
            <a:br>
              <a:rPr lang="ru-RU" dirty="0">
                <a:solidFill>
                  <a:schemeClr val="accent5"/>
                </a:solidFill>
              </a:rPr>
            </a:br>
            <a:r>
              <a:rPr lang="ru-RU" dirty="0">
                <a:solidFill>
                  <a:schemeClr val="accent5"/>
                </a:solidFill>
              </a:rPr>
              <a:t>к разнообразию.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1. Эксклюзивность — следствие наших собственных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760943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5772" b="1946"/>
          <a:stretch/>
        </p:blipFill>
        <p:spPr>
          <a:xfrm>
            <a:off x="-106363" y="-20677"/>
            <a:ext cx="12298363" cy="6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3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r="15772" b="1946"/>
          <a:stretch/>
        </p:blipFill>
        <p:spPr>
          <a:xfrm>
            <a:off x="-106363" y="-20677"/>
            <a:ext cx="12298363" cy="6878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5" y="1629000"/>
            <a:ext cx="5940000" cy="3237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93" y="1629000"/>
            <a:ext cx="5825947" cy="3237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-106363" y="2932476"/>
            <a:ext cx="12298363" cy="39255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514720" y="5627564"/>
            <a:ext cx="1347745" cy="46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48" dirty="0" err="1">
                <a:solidFill>
                  <a:schemeClr val="bg1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PillPacks</a:t>
            </a:r>
            <a:endParaRPr lang="en-US" altLang="en-US" sz="2448" dirty="0">
              <a:solidFill>
                <a:schemeClr val="bg1"/>
              </a:solidFill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26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остался </a:t>
            </a:r>
            <a:br>
              <a:rPr lang="ru-RU" dirty="0"/>
            </a:br>
            <a:r>
              <a:rPr lang="ru-RU" dirty="0"/>
              <a:t>за бортом?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Разнообразие условий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Важные </a:t>
            </a:r>
            <a:b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вещи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1800"/>
              </a:spcBef>
            </a:pPr>
            <a:r>
              <a:rPr lang="ru-RU" dirty="0"/>
              <a:t>2. Люди — настоящие эксперты в адаптации</a:t>
            </a:r>
            <a:br>
              <a:rPr lang="ru-RU" dirty="0"/>
            </a:br>
            <a:r>
              <a:rPr lang="ru-RU" dirty="0"/>
              <a:t>к разнообразию.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accent5"/>
                </a:solidFill>
              </a:rPr>
              <a:t>3. Масштаб через фокус на том, что универсально для всех.</a:t>
            </a:r>
          </a:p>
          <a:p>
            <a:endParaRPr lang="ru-R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1. Эксклюзивность — следствие наших собственных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3545112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R2mC-NUAmM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76000" cy="68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3401" y="2020149"/>
            <a:ext cx="10786469" cy="1898981"/>
          </a:xfrm>
        </p:spPr>
        <p:txBody>
          <a:bodyPr/>
          <a:lstStyle/>
          <a:p>
            <a:r>
              <a:rPr lang="ru-RU" b="1" i="1" dirty="0"/>
              <a:t>АДАПТАЦИЯ</a:t>
            </a:r>
            <a:r>
              <a:rPr lang="ru-RU" i="1" dirty="0">
                <a:latin typeface="+mj-lt"/>
              </a:rPr>
              <a:t> </a:t>
            </a:r>
            <a:r>
              <a:rPr lang="ru-RU" dirty="0">
                <a:latin typeface="+mj-lt"/>
              </a:rPr>
              <a:t>(от лат. </a:t>
            </a:r>
            <a:r>
              <a:rPr lang="ru-RU" dirty="0" err="1">
                <a:latin typeface="+mj-lt"/>
              </a:rPr>
              <a:t>adaptatio</a:t>
            </a:r>
            <a:r>
              <a:rPr lang="ru-RU" dirty="0">
                <a:latin typeface="+mj-lt"/>
              </a:rPr>
              <a:t> — приспособление) </a:t>
            </a:r>
          </a:p>
          <a:p>
            <a:r>
              <a:rPr lang="en-US" i="1" dirty="0">
                <a:latin typeface="+mj-lt"/>
              </a:rPr>
              <a:t>[</a:t>
            </a:r>
            <a:r>
              <a:rPr lang="ru-RU" i="1" dirty="0">
                <a:latin typeface="+mj-lt"/>
              </a:rPr>
              <a:t>В биологии</a:t>
            </a:r>
            <a:r>
              <a:rPr lang="en-US" i="1" dirty="0">
                <a:latin typeface="+mj-lt"/>
              </a:rPr>
              <a:t>] C</a:t>
            </a:r>
            <a:r>
              <a:rPr lang="ru-RU" i="1" dirty="0" err="1">
                <a:latin typeface="+mj-lt"/>
              </a:rPr>
              <a:t>овокупность</a:t>
            </a:r>
            <a:r>
              <a:rPr lang="ru-RU" i="1" dirty="0">
                <a:latin typeface="+mj-lt"/>
              </a:rPr>
              <a:t> морфофизиологических, поведенческих, популяционных и др. особенностей биологического вида, обеспечивающая возможность специфического образа жизни особей в определенных условиях внешней среды.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// </a:t>
            </a:r>
            <a:r>
              <a:rPr lang="ru-RU" dirty="0">
                <a:latin typeface="+mj-lt"/>
              </a:rPr>
              <a:t>БЭС</a:t>
            </a:r>
          </a:p>
        </p:txBody>
      </p:sp>
    </p:spTree>
    <p:extLst>
      <p:ext uri="{BB962C8B-B14F-4D97-AF65-F5344CB8AC3E}">
        <p14:creationId xmlns:p14="http://schemas.microsoft.com/office/powerpoint/2010/main" val="124779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остался </a:t>
            </a:r>
            <a:br>
              <a:rPr lang="ru-RU" dirty="0"/>
            </a:br>
            <a:r>
              <a:rPr lang="ru-RU" dirty="0"/>
              <a:t>за бортом?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Разнообразие условий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Важные </a:t>
            </a:r>
            <a:br>
              <a:rPr lang="ru-RU" dirty="0"/>
            </a:br>
            <a:r>
              <a:rPr lang="ru-RU" dirty="0"/>
              <a:t>вещи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1800"/>
              </a:spcBef>
            </a:pPr>
            <a:r>
              <a:rPr lang="ru-RU" dirty="0"/>
              <a:t>2. Люди — настоящие эксперты в адаптации</a:t>
            </a:r>
            <a:br>
              <a:rPr lang="ru-RU" dirty="0"/>
            </a:br>
            <a:r>
              <a:rPr lang="ru-RU" dirty="0"/>
              <a:t>к разнообразию.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3. Масштаб через фокус на том, что универсально для всех.</a:t>
            </a:r>
          </a:p>
          <a:p>
            <a:endParaRPr lang="ru-R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1. Эксклюзивность — следствие наших собственных предположений.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986930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9586" y="1442144"/>
            <a:ext cx="11186413" cy="2340000"/>
          </a:xfrm>
        </p:spPr>
        <p:txBody>
          <a:bodyPr/>
          <a:lstStyle/>
          <a:p>
            <a:r>
              <a:rPr lang="ru-RU" i="1" dirty="0"/>
              <a:t>Резюме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3 принципа инклюзивного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2044413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минут</a:t>
            </a:r>
          </a:p>
        </p:txBody>
      </p:sp>
    </p:spTree>
    <p:extLst>
      <p:ext uri="{BB962C8B-B14F-4D97-AF65-F5344CB8AC3E}">
        <p14:creationId xmlns:p14="http://schemas.microsoft.com/office/powerpoint/2010/main" val="45976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1.2. Доступность</a:t>
            </a:r>
          </a:p>
        </p:txBody>
      </p:sp>
    </p:spTree>
    <p:extLst>
      <p:ext uri="{BB962C8B-B14F-4D97-AF65-F5344CB8AC3E}">
        <p14:creationId xmlns:p14="http://schemas.microsoft.com/office/powerpoint/2010/main" val="2291345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/>
              <a:t>Делая продукты доступными, мы делаем их лучше для всех.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186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4867" y="1629000"/>
            <a:ext cx="11887200" cy="458587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👁 👂 👋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6000" y="4829400"/>
            <a:ext cx="14802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Зрение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8901" y="4829400"/>
            <a:ext cx="10121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Слух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6000" y="4829400"/>
            <a:ext cx="228492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Мобильность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310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 принципа доступного дизайна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Основные элементы</a:t>
            </a:r>
          </a:p>
          <a:p>
            <a:pPr lvl="1"/>
            <a:r>
              <a:rPr lang="ru-RU" dirty="0"/>
              <a:t>Используйте готовые элементы по умолчанию.</a:t>
            </a:r>
          </a:p>
          <a:p>
            <a:r>
              <a:rPr lang="ru-RU" dirty="0"/>
              <a:t>Доступность для клавиатуры</a:t>
            </a:r>
          </a:p>
          <a:p>
            <a:pPr lvl="1"/>
            <a:r>
              <a:rPr lang="ru-RU" dirty="0"/>
              <a:t>Взаимодействие без мыши (например, все интерактивные </a:t>
            </a:r>
            <a:r>
              <a:rPr lang="en-US" dirty="0"/>
              <a:t>UI-</a:t>
            </a:r>
            <a:r>
              <a:rPr lang="ru-RU" dirty="0"/>
              <a:t>элементы должны быть доступны с клавиатуры).</a:t>
            </a:r>
          </a:p>
          <a:p>
            <a:r>
              <a:rPr lang="ru-RU" dirty="0"/>
              <a:t>Программный доступ</a:t>
            </a:r>
          </a:p>
          <a:p>
            <a:pPr lvl="1"/>
            <a:r>
              <a:rPr lang="ru-RU" dirty="0"/>
              <a:t>Корректное выставление содержимого </a:t>
            </a:r>
            <a:r>
              <a:rPr lang="en-US" dirty="0"/>
              <a:t>UI </a:t>
            </a:r>
            <a:r>
              <a:rPr lang="ru-RU" dirty="0"/>
              <a:t>через автоматизацию </a:t>
            </a:r>
            <a:r>
              <a:rPr lang="en-US" dirty="0"/>
              <a:t>UI</a:t>
            </a:r>
            <a:r>
              <a:rPr lang="ru-RU" dirty="0"/>
              <a:t> (таким образом вспомогательные средства смогут достучаться до функциональности приложения).</a:t>
            </a:r>
          </a:p>
          <a:p>
            <a:r>
              <a:rPr lang="ru-RU" dirty="0"/>
              <a:t>Пользовательские настройки</a:t>
            </a:r>
          </a:p>
          <a:p>
            <a:pPr lvl="1"/>
            <a:r>
              <a:rPr lang="ru-RU" dirty="0"/>
              <a:t>Учитывайте настройки доступности, установленные пользователем.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69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Упражнение </a:t>
            </a:r>
            <a:r>
              <a:rPr lang="en-US" sz="3600" dirty="0"/>
              <a:t>#</a:t>
            </a:r>
            <a:r>
              <a:rPr lang="ru-RU" sz="3600" dirty="0"/>
              <a:t>3</a:t>
            </a:r>
            <a:br>
              <a:rPr lang="en-US" dirty="0"/>
            </a:br>
            <a:r>
              <a:rPr lang="ru-RU" dirty="0">
                <a:latin typeface="+mn-lt"/>
              </a:rPr>
              <a:t>Видимость текста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Попробуйте управлять своим телефоном через несколько слоев кальки. Насколько различимым остается текст?</a:t>
            </a:r>
          </a:p>
        </p:txBody>
      </p:sp>
      <p:sp>
        <p:nvSpPr>
          <p:cNvPr id="10" name="Oval 9"/>
          <p:cNvSpPr/>
          <p:nvPr/>
        </p:nvSpPr>
        <p:spPr>
          <a:xfrm>
            <a:off x="9696000" y="54214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ВРЕМЯ</a:t>
            </a:r>
            <a:b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 минуты</a:t>
            </a:r>
          </a:p>
        </p:txBody>
      </p:sp>
    </p:spTree>
    <p:extLst>
      <p:ext uri="{BB962C8B-B14F-4D97-AF65-F5344CB8AC3E}">
        <p14:creationId xmlns:p14="http://schemas.microsoft.com/office/powerpoint/2010/main" val="3543377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для проблем со зрением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433622"/>
              </p:ext>
            </p:extLst>
          </p:nvPr>
        </p:nvGraphicFramePr>
        <p:xfrm>
          <a:off x="347140" y="1449000"/>
          <a:ext cx="11650324" cy="46088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2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lt1"/>
                          </a:solidFill>
                          <a:latin typeface="+mn-lt"/>
                        </a:rPr>
                        <a:t>Быстрый доступ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r>
                        <a:rPr lang="en-US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Narrator: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Inbox Screen Reader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Enter Key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Narrator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Keyboard and Programmatic Accessibility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168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9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52" t="43429" r="18095" b="26374"/>
          <a:stretch/>
        </p:blipFill>
        <p:spPr>
          <a:xfrm>
            <a:off x="5871894" y="2050179"/>
            <a:ext cx="3959210" cy="105312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49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Narrator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5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4554059" y="2391354"/>
            <a:ext cx="3029445" cy="3029445"/>
          </a:xfrm>
          <a:prstGeom prst="ellips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Универсальный дизайн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724926" y="3425943"/>
            <a:ext cx="2882969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УНИВЕРСАЛЬНАЯ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ДОСТУПНОСТЬ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8397901" y="3093545"/>
            <a:ext cx="2730299" cy="16250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ОТВЕЧАЕТ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ПОТРЕБНОСТЯМ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КАЖДОГО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24386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для проблем со зрением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14581"/>
              </p:ext>
            </p:extLst>
          </p:nvPr>
        </p:nvGraphicFramePr>
        <p:xfrm>
          <a:off x="347140" y="1449000"/>
          <a:ext cx="11650324" cy="46088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2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lt1"/>
                          </a:solidFill>
                          <a:latin typeface="+mn-lt"/>
                        </a:rPr>
                        <a:t>Быстрый доступ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r>
                        <a:rPr lang="en-US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Narrator: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Inbox Screen Reader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Enter Key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Narrator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Keyboard and Programmatic Accessibility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Contrast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Left Alt + Left Shift + Print Screen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High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Contrast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Respect user Settings: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Don’t Hard code colors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168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9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52" t="43429" r="18095" b="26374"/>
          <a:stretch/>
        </p:blipFill>
        <p:spPr>
          <a:xfrm>
            <a:off x="5871894" y="2050179"/>
            <a:ext cx="3959210" cy="105312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476" t="23619" r="17143" b="45753"/>
          <a:stretch/>
        </p:blipFill>
        <p:spPr>
          <a:xfrm>
            <a:off x="5871894" y="3224896"/>
            <a:ext cx="3959210" cy="10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Высокий контраст и темы</a:t>
            </a:r>
            <a:endParaRPr lang="en-US" dirty="0"/>
          </a:p>
          <a:p>
            <a:r>
              <a:rPr lang="en-US" dirty="0">
                <a:hlinkClick r:id="rId2"/>
              </a:rPr>
              <a:t>http://leaverou.github.io/contrast-ratio/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093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High Contrast Demo</a:t>
            </a:r>
            <a:endParaRPr lang="ru-RU" dirty="0"/>
          </a:p>
          <a:p>
            <a:r>
              <a:rPr lang="en-US" dirty="0">
                <a:hlinkClick r:id="rId2"/>
              </a:rPr>
              <a:t>https://code.msdn.microsoft.com/windowsapps/XAML-high-contrast-style-c0ce936f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461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для проблем со зрением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47140" y="1449000"/>
          <a:ext cx="11650324" cy="46088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2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lt1"/>
                          </a:solidFill>
                          <a:latin typeface="+mn-lt"/>
                        </a:rPr>
                        <a:t>Быстрый доступ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r>
                        <a:rPr lang="en-US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Narrator: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Inbox Screen Reader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Enter Key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Narrator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Keyboard and Programmatic Accessibility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Contrast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Left Alt + Left Shift + Print Screen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High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Contrast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Respect user Settings: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Don’t Hard code colors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168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Magnifier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+/-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Magnifier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Programmatic Accessibility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9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52" t="43429" r="18095" b="26374"/>
          <a:stretch/>
        </p:blipFill>
        <p:spPr>
          <a:xfrm>
            <a:off x="5871894" y="2050179"/>
            <a:ext cx="3959210" cy="105312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476" t="23619" r="17143" b="45753"/>
          <a:stretch/>
        </p:blipFill>
        <p:spPr>
          <a:xfrm>
            <a:off x="5871894" y="3224896"/>
            <a:ext cx="3959210" cy="1047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8580" b="31714"/>
          <a:stretch/>
        </p:blipFill>
        <p:spPr>
          <a:xfrm>
            <a:off x="5894869" y="4400722"/>
            <a:ext cx="3913260" cy="971127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107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Упражнение </a:t>
            </a:r>
            <a:r>
              <a:rPr lang="en-US" sz="3600" dirty="0"/>
              <a:t>#</a:t>
            </a:r>
            <a:r>
              <a:rPr lang="ru-RU" sz="3600" dirty="0"/>
              <a:t>4</a:t>
            </a:r>
            <a:br>
              <a:rPr lang="en-US" dirty="0"/>
            </a:br>
            <a:r>
              <a:rPr lang="ru-RU" dirty="0">
                <a:latin typeface="+mn-lt"/>
              </a:rPr>
              <a:t>Размеры текста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69586" y="3947620"/>
            <a:ext cx="11186413" cy="1655762"/>
          </a:xfrm>
        </p:spPr>
        <p:txBody>
          <a:bodyPr/>
          <a:lstStyle/>
          <a:p>
            <a:r>
              <a:rPr lang="ru-RU" dirty="0"/>
              <a:t>Напишите текст черным, синим и зеленым маркерами: заголовок(10мм), подзаголовок (5мм), основной текст (3мм) и вторичный текст (2мм). </a:t>
            </a:r>
            <a:r>
              <a:rPr lang="ru-RU" i="1" dirty="0"/>
              <a:t>Проверьте читаемость</a:t>
            </a:r>
            <a:r>
              <a:rPr lang="ru-RU" dirty="0"/>
              <a:t>.</a:t>
            </a:r>
          </a:p>
        </p:txBody>
      </p:sp>
      <p:sp>
        <p:nvSpPr>
          <p:cNvPr id="10" name="Oval 9"/>
          <p:cNvSpPr/>
          <p:nvPr/>
        </p:nvSpPr>
        <p:spPr>
          <a:xfrm>
            <a:off x="9696000" y="54214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ВРЕМЯ</a:t>
            </a:r>
            <a:b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минут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6000" y="632144"/>
            <a:ext cx="1260000" cy="1620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30265" y="636529"/>
            <a:ext cx="93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ABC</a:t>
            </a:r>
            <a:endParaRPr lang="ru-RU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3392" y="108664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ABC</a:t>
            </a:r>
            <a:endParaRPr lang="ru-RU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79894" y="1460713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ABC</a:t>
            </a:r>
            <a:endParaRPr lang="ru-RU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8442" y="17476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ABC</a:t>
            </a:r>
            <a:endParaRPr lang="ru-RU" sz="1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09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Решения для проблем со зрением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47140" y="1449000"/>
          <a:ext cx="11650324" cy="46213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29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7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solidFill>
                            <a:schemeClr val="lt1"/>
                          </a:solidFill>
                          <a:latin typeface="+mn-lt"/>
                        </a:rPr>
                        <a:t>Быстрый доступ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r>
                        <a:rPr lang="en-US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2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Narrator: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Inbox Screen Reader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Enter Key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Narrator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Keyboard and Programmatic Accessibility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High Contrast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Left Alt + Left Shift + Print Screen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High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</a:rPr>
                        <a:t> Contrast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Respect user Settings: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Don’t Hard code colors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168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Magnifier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 Key + +/-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Ease of Access Settings &gt; Magnifier</a:t>
                      </a: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Programmatic Accessibility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9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Keyboard Shortcuts and Access Keys 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Ctrl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+ C, Ctrl +V, Ctrl + S, Ctrl + F, Alt F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Implement Keyboard Short cuts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52" t="43429" r="18095" b="26374"/>
          <a:stretch/>
        </p:blipFill>
        <p:spPr>
          <a:xfrm>
            <a:off x="5871894" y="2050179"/>
            <a:ext cx="3959210" cy="1053129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476" t="23619" r="17143" b="45753"/>
          <a:stretch/>
        </p:blipFill>
        <p:spPr>
          <a:xfrm>
            <a:off x="5871894" y="3224896"/>
            <a:ext cx="3959210" cy="1047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8580" b="31714"/>
          <a:stretch/>
        </p:blipFill>
        <p:spPr>
          <a:xfrm>
            <a:off x="5894869" y="4400722"/>
            <a:ext cx="3913260" cy="971127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34021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Мнемоники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20" y="2514902"/>
            <a:ext cx="3978882" cy="30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1961" dirty="0">
                <a:solidFill>
                  <a:srgbClr val="A31515"/>
                </a:solidFill>
                <a:highlight>
                  <a:srgbClr val="FFFFFF"/>
                </a:highlight>
              </a:rPr>
              <a:t>Button</a:t>
            </a:r>
            <a:r>
              <a:rPr lang="en-US" sz="1961" dirty="0">
                <a:solidFill>
                  <a:srgbClr val="FF0000"/>
                </a:solidFill>
                <a:highlight>
                  <a:srgbClr val="FFFFFF"/>
                </a:highlight>
              </a:rPr>
              <a:t> Content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1961" dirty="0" err="1">
                <a:solidFill>
                  <a:srgbClr val="0000FF"/>
                </a:solidFill>
                <a:highlight>
                  <a:srgbClr val="FFFFFF"/>
                </a:highlight>
              </a:rPr>
              <a:t>MyButton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sz="1961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</a:p>
          <a:p>
            <a:pPr lvl="1"/>
            <a:r>
              <a:rPr lang="en-US" sz="1961" b="1" dirty="0" err="1">
                <a:solidFill>
                  <a:srgbClr val="FF0000"/>
                </a:solidFill>
                <a:highlight>
                  <a:srgbClr val="FFFFFF"/>
                </a:highlight>
              </a:rPr>
              <a:t>AccessKey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="B"</a:t>
            </a:r>
            <a:r>
              <a:rPr lang="en-US" sz="196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lvl="1"/>
            <a:r>
              <a:rPr lang="en-US" sz="1961" b="1" dirty="0" err="1">
                <a:solidFill>
                  <a:srgbClr val="FF0000"/>
                </a:solidFill>
                <a:highlight>
                  <a:srgbClr val="FFFFFF"/>
                </a:highlight>
              </a:rPr>
              <a:t>AccessKeyDisplayDismissed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1961" dirty="0" err="1">
                <a:solidFill>
                  <a:srgbClr val="0000FF"/>
                </a:solidFill>
                <a:highlight>
                  <a:srgbClr val="FFFFFF"/>
                </a:highlight>
              </a:rPr>
              <a:t>OnAccessKeyDisplayDismissed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sz="196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lvl="1"/>
            <a:r>
              <a:rPr lang="en-US" sz="1961" b="1" dirty="0" err="1">
                <a:solidFill>
                  <a:srgbClr val="FF0000"/>
                </a:solidFill>
                <a:highlight>
                  <a:srgbClr val="FFFFFF"/>
                </a:highlight>
              </a:rPr>
              <a:t>AccessKeyDisplayRequested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1961" dirty="0" err="1">
                <a:solidFill>
                  <a:srgbClr val="0000FF"/>
                </a:solidFill>
                <a:highlight>
                  <a:srgbClr val="FFFFFF"/>
                </a:highlight>
              </a:rPr>
              <a:t>OnAccessKeyDisplayRequested</a:t>
            </a:r>
            <a:r>
              <a:rPr lang="en-US" sz="1961" dirty="0">
                <a:solidFill>
                  <a:srgbClr val="0000FF"/>
                </a:solidFill>
                <a:highlight>
                  <a:srgbClr val="FFFFFF"/>
                </a:highlight>
              </a:rPr>
              <a:t>" /&gt;</a:t>
            </a:r>
            <a:endParaRPr lang="en-US" sz="196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84438" y="1962074"/>
            <a:ext cx="945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96000" y="1781038"/>
            <a:ext cx="2713947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5" dirty="0"/>
              <a:t>Setup the mnemonic</a:t>
            </a:r>
          </a:p>
        </p:txBody>
      </p:sp>
      <p:sp>
        <p:nvSpPr>
          <p:cNvPr id="8" name="Right Brace 7"/>
          <p:cNvSpPr/>
          <p:nvPr/>
        </p:nvSpPr>
        <p:spPr>
          <a:xfrm>
            <a:off x="9422303" y="2032479"/>
            <a:ext cx="263171" cy="995114"/>
          </a:xfrm>
          <a:prstGeom prst="rightBrace">
            <a:avLst>
              <a:gd name="adj1" fmla="val 5255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9" name="TextBox 8"/>
          <p:cNvSpPr txBox="1"/>
          <p:nvPr/>
        </p:nvSpPr>
        <p:spPr>
          <a:xfrm>
            <a:off x="9876000" y="2349000"/>
            <a:ext cx="1892909" cy="117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5" dirty="0"/>
              <a:t>Events to make developers can use their own visuals.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7" y="3660128"/>
            <a:ext cx="1232584" cy="578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074" y="3660128"/>
            <a:ext cx="1316624" cy="84039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08840" y="3926297"/>
            <a:ext cx="1654409" cy="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02099" y="3587526"/>
            <a:ext cx="153792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/>
              <a:t>User taps ALT</a:t>
            </a:r>
          </a:p>
        </p:txBody>
      </p:sp>
    </p:spTree>
    <p:extLst>
      <p:ext uri="{BB962C8B-B14F-4D97-AF65-F5344CB8AC3E}">
        <p14:creationId xmlns:p14="http://schemas.microsoft.com/office/powerpoint/2010/main" val="28217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C#-</a:t>
            </a:r>
            <a:r>
              <a:rPr lang="ru-RU" dirty="0"/>
              <a:t>код для обработчиков событий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OnAccessKeyDisplayDismissed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UIElement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sender,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AccessKeyDisplayDismissedEventArgs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args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 {</a:t>
            </a:r>
          </a:p>
          <a:p>
            <a:pPr lvl="1"/>
            <a:r>
              <a:rPr lang="en-US" sz="1176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tooltip =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ToolTipService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.GetToolTip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(sender)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2B91AF"/>
                </a:solidFill>
                <a:highlight>
                  <a:srgbClr val="FFFFFF"/>
                </a:highlight>
              </a:rPr>
              <a:t>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lvl="1"/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(tooltip ==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 {</a:t>
            </a:r>
          </a:p>
          <a:p>
            <a:pPr lvl="2"/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tooltip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2B91AF"/>
                </a:solidFill>
                <a:highlight>
                  <a:srgbClr val="FFFFFF"/>
                </a:highlight>
              </a:rPr>
              <a:t>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tooltip.Background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SolidColorBrush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Windows.UI.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Colors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.Black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ru-RU" sz="1176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tooltip.Foreground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SolidColorBrush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Windows.UI.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Colors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.White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ru-RU" sz="1176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tooltip.Padding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2B91AF"/>
                </a:solidFill>
                <a:highlight>
                  <a:srgbClr val="FFFFFF"/>
                </a:highlight>
              </a:rPr>
              <a:t>Thickness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(4, 4, 4, 4);</a:t>
            </a: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tooltip.VerticalOffset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-10;</a:t>
            </a: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tooltip.Placement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PlacementMode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.Bottom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lvl="2"/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ToolTipService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.SetToolTip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(sender, tooltip);</a:t>
            </a: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tooltip.Content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sender.AccessKey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lvl="1"/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pPr lvl="1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tooltip.IsOpen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private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OnAccessKeyDisplayRequested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UIElement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sender,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AccessKeyDisplayRequestedEventArgs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args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 {</a:t>
            </a:r>
          </a:p>
          <a:p>
            <a:pPr lvl="1"/>
            <a:r>
              <a:rPr lang="en-US" sz="1176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tooltip = </a:t>
            </a:r>
            <a:r>
              <a:rPr lang="en-US" sz="1176" dirty="0" err="1">
                <a:solidFill>
                  <a:srgbClr val="2B91AF"/>
                </a:solidFill>
                <a:highlight>
                  <a:srgbClr val="FFFFFF"/>
                </a:highlight>
              </a:rPr>
              <a:t>ToolTipService</a:t>
            </a:r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.GetToolTip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(sender)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as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176" dirty="0">
                <a:solidFill>
                  <a:srgbClr val="2B91AF"/>
                </a:solidFill>
                <a:highlight>
                  <a:srgbClr val="FFFFFF"/>
                </a:highlight>
              </a:rPr>
              <a:t>ToolTip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lvl="1"/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(tooltip !=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) {</a:t>
            </a:r>
          </a:p>
          <a:p>
            <a:pPr lvl="2"/>
            <a:r>
              <a:rPr lang="en-US" sz="1176" dirty="0" err="1">
                <a:solidFill>
                  <a:srgbClr val="000000"/>
                </a:solidFill>
                <a:highlight>
                  <a:srgbClr val="FFFFFF"/>
                </a:highlight>
              </a:rPr>
              <a:t>tooltip.IsOpen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sz="1176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lvl="1"/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r>
              <a:rPr lang="en-US" sz="1176" dirty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  <a:endParaRPr lang="en-US" sz="1176" dirty="0"/>
          </a:p>
        </p:txBody>
      </p:sp>
    </p:spTree>
    <p:extLst>
      <p:ext uri="{BB962C8B-B14F-4D97-AF65-F5344CB8AC3E}">
        <p14:creationId xmlns:p14="http://schemas.microsoft.com/office/powerpoint/2010/main" val="1603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340000" cy="903875"/>
          </a:xfrm>
        </p:spPr>
        <p:txBody>
          <a:bodyPr/>
          <a:lstStyle/>
          <a:p>
            <a:r>
              <a:rPr lang="ru-RU" sz="3921" dirty="0"/>
              <a:t>Решения для проблем с мобильностью и слухом</a:t>
            </a:r>
            <a:endParaRPr lang="en-US" sz="392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18174"/>
              </p:ext>
            </p:extLst>
          </p:nvPr>
        </p:nvGraphicFramePr>
        <p:xfrm>
          <a:off x="347140" y="1449000"/>
          <a:ext cx="11655841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3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Ограничение</a:t>
                      </a:r>
                      <a:r>
                        <a:rPr lang="en-US" sz="1600" b="1" baseline="0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49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Windows Speech Recognition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Mobility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Programmatic Access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989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7953"/>
          <a:stretch/>
        </p:blipFill>
        <p:spPr>
          <a:xfrm>
            <a:off x="5136544" y="2111245"/>
            <a:ext cx="4698449" cy="1528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8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4550567" y="2389595"/>
            <a:ext cx="3029445" cy="3029445"/>
          </a:xfrm>
          <a:prstGeom prst="ellips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8104" y="1438959"/>
            <a:ext cx="2374368" cy="7571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Универсальный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дизайн</a:t>
            </a:r>
          </a:p>
        </p:txBody>
      </p:sp>
      <p:grpSp>
        <p:nvGrpSpPr>
          <p:cNvPr id="7" name="Group 6"/>
          <p:cNvGrpSpPr/>
          <p:nvPr/>
        </p:nvGrpSpPr>
        <p:grpSpPr>
          <a:xfrm rot="5400000">
            <a:off x="4508231" y="3313387"/>
            <a:ext cx="3029447" cy="1181862"/>
            <a:chOff x="4537399" y="2820214"/>
            <a:chExt cx="3029447" cy="1181862"/>
          </a:xfrm>
        </p:grpSpPr>
        <p:sp>
          <p:nvSpPr>
            <p:cNvPr id="10" name="TextBox 7"/>
            <p:cNvSpPr txBox="1"/>
            <p:nvPr/>
          </p:nvSpPr>
          <p:spPr>
            <a:xfrm>
              <a:off x="5513993" y="2820214"/>
              <a:ext cx="1076257" cy="11818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Segoe UI Symbol" panose="020B0502040204020203" pitchFamily="34" charset="0"/>
                  <a:cs typeface="+mn-cs"/>
                </a:rPr>
                <a:t>☯</a:t>
              </a:r>
              <a:endPara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rot="16200000">
              <a:off x="5147590" y="2758619"/>
              <a:ext cx="0" cy="1220381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>
              <a:off x="6949515" y="2748539"/>
              <a:ext cx="0" cy="1234662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5"/>
          <p:cNvSpPr txBox="1"/>
          <p:nvPr/>
        </p:nvSpPr>
        <p:spPr>
          <a:xfrm>
            <a:off x="4511023" y="3507283"/>
            <a:ext cx="1362489" cy="794064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 Light"/>
              </a:rPr>
              <a:t>ADAPTIVE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DESIGN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279569" y="3507283"/>
            <a:ext cx="1401409" cy="794064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INCLUSIVE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DESIGN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724926" y="3425943"/>
            <a:ext cx="2882969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УНИВЕРСАЛЬНАЯ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ДОСТУПНОСТЬ</a:t>
            </a:r>
          </a:p>
        </p:txBody>
      </p:sp>
      <p:sp>
        <p:nvSpPr>
          <p:cNvPr id="14" name="TextBox 3"/>
          <p:cNvSpPr txBox="1"/>
          <p:nvPr/>
        </p:nvSpPr>
        <p:spPr>
          <a:xfrm>
            <a:off x="8397901" y="3093545"/>
            <a:ext cx="2730299" cy="16250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ОТВЕЧАЕТ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ПОТРЕБНОСТЯМ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КАЖДОГО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32707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96000" y="365125"/>
            <a:ext cx="11340000" cy="903875"/>
          </a:xfrm>
        </p:spPr>
        <p:txBody>
          <a:bodyPr/>
          <a:lstStyle/>
          <a:p>
            <a:r>
              <a:rPr lang="ru-RU" sz="3921" dirty="0"/>
              <a:t>Решения для проблем с мобильностью и слухом</a:t>
            </a:r>
            <a:endParaRPr lang="en-US" sz="392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47140" y="1449000"/>
          <a:ext cx="11655841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3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2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093">
                <a:tc>
                  <a:txBody>
                    <a:bodyPr/>
                    <a:lstStyle/>
                    <a:p>
                      <a:r>
                        <a:rPr lang="ru-RU" sz="1600" dirty="0"/>
                        <a:t>Решение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Ограничение</a:t>
                      </a:r>
                      <a:r>
                        <a:rPr lang="en-US" sz="1600" b="1" baseline="0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 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Настройки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gradFill>
                            <a:gsLst>
                              <a:gs pos="5310">
                                <a:srgbClr val="FFFFFF"/>
                              </a:gs>
                              <a:gs pos="21239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n-lt"/>
                        </a:rPr>
                        <a:t>Пример использования</a:t>
                      </a:r>
                      <a:endParaRPr lang="en-US" sz="1600" b="1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Что нужно сделать</a:t>
                      </a:r>
                      <a:endParaRPr lang="en-US" sz="1600" b="0" dirty="0">
                        <a:gradFill>
                          <a:gsLst>
                            <a:gs pos="5310">
                              <a:srgbClr val="FFFFFF"/>
                            </a:gs>
                            <a:gs pos="21239">
                              <a:srgbClr val="FFFFFF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49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Windows Speech Recognition 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Mobility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Programmatic Access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9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Closed Captions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Hearing</a:t>
                      </a:r>
                    </a:p>
                  </a:txBody>
                  <a:tcPr marL="89642" marR="89642" marT="0" marB="0"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Ease of Access Settings &gt; Closed Captions </a:t>
                      </a: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Nothing if you are using Common Controls </a:t>
                      </a:r>
                    </a:p>
                  </a:txBody>
                  <a:tcPr marL="89642" marR="8964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7953"/>
          <a:stretch/>
        </p:blipFill>
        <p:spPr>
          <a:xfrm>
            <a:off x="5136544" y="2111245"/>
            <a:ext cx="4698449" cy="15283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6" name="Picture 1" descr="image00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8634" y="4398662"/>
            <a:ext cx="4816358" cy="135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85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Автоматизация в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Narrator</a:t>
            </a:r>
          </a:p>
          <a:p>
            <a:pPr lvl="1"/>
            <a:r>
              <a:rPr lang="ru-RU" dirty="0"/>
              <a:t>Поддержка слепоты</a:t>
            </a:r>
            <a:endParaRPr lang="en-US" dirty="0"/>
          </a:p>
          <a:p>
            <a:r>
              <a:rPr lang="en-US" dirty="0"/>
              <a:t>Magnifier</a:t>
            </a:r>
            <a:endParaRPr lang="ru-RU" dirty="0"/>
          </a:p>
          <a:p>
            <a:pPr lvl="1"/>
            <a:r>
              <a:rPr lang="ru-RU" dirty="0"/>
              <a:t>Поддержка плохого зрения</a:t>
            </a:r>
          </a:p>
          <a:p>
            <a:r>
              <a:rPr lang="en-US" dirty="0"/>
              <a:t>Windows Speech Recognition</a:t>
            </a:r>
            <a:endParaRPr lang="ru-RU" dirty="0"/>
          </a:p>
          <a:p>
            <a:pPr lvl="1"/>
            <a:r>
              <a:rPr lang="ru-RU" dirty="0"/>
              <a:t>Поддержка ограничений в передвижении</a:t>
            </a:r>
          </a:p>
          <a:p>
            <a:r>
              <a:rPr lang="en-US" dirty="0"/>
              <a:t>WebDriver </a:t>
            </a:r>
            <a:endParaRPr lang="ru-RU" dirty="0"/>
          </a:p>
          <a:p>
            <a:pPr lvl="1"/>
            <a:r>
              <a:rPr lang="ru-RU" dirty="0"/>
              <a:t>Тестирование приложений</a:t>
            </a:r>
            <a:endParaRPr lang="en-US" dirty="0"/>
          </a:p>
          <a:p>
            <a:pPr lvl="1"/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0579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Windows SDK Inspect.exe</a:t>
            </a:r>
            <a:r>
              <a:rPr lang="en-US" sz="1400" u="sng" dirty="0">
                <a:solidFill>
                  <a:schemeClr val="accent2"/>
                </a:solidFill>
                <a:cs typeface="Segoe UI" panose="020B0502040204020203" pitchFamily="34" charset="0"/>
              </a:rPr>
              <a:t> </a:t>
            </a:r>
          </a:p>
          <a:p>
            <a:r>
              <a:rPr lang="en-US" u="sng" dirty="0">
                <a:solidFill>
                  <a:schemeClr val="accent1"/>
                </a:solidFill>
              </a:rPr>
              <a:t>C:\Program Files (x86)\Windows Kits\10\bin\x64</a:t>
            </a:r>
          </a:p>
        </p:txBody>
      </p:sp>
    </p:spTree>
    <p:extLst>
      <p:ext uri="{BB962C8B-B14F-4D97-AF65-F5344CB8AC3E}">
        <p14:creationId xmlns:p14="http://schemas.microsoft.com/office/powerpoint/2010/main" val="1017830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Provider (</a:t>
            </a:r>
            <a:r>
              <a:rPr lang="ru-RU" dirty="0"/>
              <a:t>ваше приложение</a:t>
            </a:r>
            <a:r>
              <a:rPr lang="en-US" dirty="0"/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90% </a:t>
            </a:r>
            <a:r>
              <a:rPr lang="ru-RU" dirty="0"/>
              <a:t>необходимой работы берет на себя </a:t>
            </a:r>
            <a:r>
              <a:rPr lang="ru-RU" dirty="0" err="1"/>
              <a:t>фреймворк</a:t>
            </a:r>
            <a:endParaRPr lang="en-US" dirty="0"/>
          </a:p>
          <a:p>
            <a:r>
              <a:rPr lang="en-US" sz="2353" dirty="0"/>
              <a:t>	</a:t>
            </a:r>
          </a:p>
          <a:p>
            <a:r>
              <a:rPr lang="en-US" dirty="0"/>
              <a:t>10% </a:t>
            </a:r>
            <a:r>
              <a:rPr lang="ru-RU" dirty="0"/>
              <a:t>— ответственность разработчика</a:t>
            </a:r>
          </a:p>
          <a:p>
            <a:pPr lvl="1"/>
            <a:r>
              <a:rPr lang="ru-RU" dirty="0"/>
              <a:t>Правильная семантика в приложении</a:t>
            </a:r>
          </a:p>
          <a:p>
            <a:pPr lvl="1"/>
            <a:r>
              <a:rPr lang="ru-RU" dirty="0"/>
              <a:t>Грамотная структура разметки</a:t>
            </a:r>
          </a:p>
          <a:p>
            <a:pPr lvl="1"/>
            <a:r>
              <a:rPr lang="ru-RU" dirty="0"/>
              <a:t>Предоставление информации для </a:t>
            </a:r>
            <a:r>
              <a:rPr lang="ru-RU" dirty="0" err="1"/>
              <a:t>фреймворка</a:t>
            </a:r>
            <a:endParaRPr lang="en-US" dirty="0"/>
          </a:p>
          <a:p>
            <a:pPr lvl="1"/>
            <a:r>
              <a:rPr lang="ru-RU" dirty="0"/>
              <a:t>Обработка всех соответствующих событий</a:t>
            </a:r>
          </a:p>
          <a:p>
            <a:pPr lvl="1"/>
            <a:r>
              <a:rPr lang="ru-RU" dirty="0"/>
              <a:t>Учет изменений в настройках </a:t>
            </a:r>
            <a:r>
              <a:rPr lang="en-US" dirty="0" err="1"/>
              <a:t>UISettings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dirty="0" err="1"/>
              <a:t>AccessibilitySettings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1.3. Человеческие ограничения</a:t>
            </a:r>
          </a:p>
        </p:txBody>
      </p:sp>
    </p:spTree>
    <p:extLst>
      <p:ext uri="{BB962C8B-B14F-4D97-AF65-F5344CB8AC3E}">
        <p14:creationId xmlns:p14="http://schemas.microsoft.com/office/powerpoint/2010/main" val="229219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9586" y="1442144"/>
            <a:ext cx="11186413" cy="2340000"/>
          </a:xfrm>
        </p:spPr>
        <p:txBody>
          <a:bodyPr/>
          <a:lstStyle/>
          <a:p>
            <a:r>
              <a:rPr lang="ru-RU" dirty="0"/>
              <a:t>Проектирование </a:t>
            </a:r>
            <a:br>
              <a:rPr lang="ru-RU" dirty="0"/>
            </a:br>
            <a:r>
              <a:rPr lang="ru-RU" dirty="0"/>
              <a:t>для человеческого разнообразия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731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wJAix3h-1D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3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/>
              <a:t>Упражнение </a:t>
            </a:r>
            <a:r>
              <a:rPr lang="en-US" sz="3600"/>
              <a:t>#5</a:t>
            </a:r>
            <a:br>
              <a:rPr lang="en-US" dirty="0"/>
            </a:br>
            <a:r>
              <a:rPr lang="ru-RU" dirty="0">
                <a:latin typeface="+mn-lt"/>
              </a:rPr>
              <a:t>А ручки – вот они!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69586" y="3947620"/>
            <a:ext cx="11186413" cy="165576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Оберните телефон калькой, обрисуйте руку и движения.</a:t>
            </a:r>
          </a:p>
          <a:p>
            <a:pPr marL="514350" indent="-514350">
              <a:buAutoNum type="arabicPeriod"/>
            </a:pPr>
            <a:r>
              <a:rPr lang="ru-RU" dirty="0"/>
              <a:t>Перенесите на кальку в блокноте оптимальное положение.</a:t>
            </a:r>
          </a:p>
          <a:p>
            <a:r>
              <a:rPr lang="ru-RU" dirty="0"/>
              <a:t>3-4. Перенесите на кальку комфортные и неудобные зоны.</a:t>
            </a:r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  <p:sp>
        <p:nvSpPr>
          <p:cNvPr id="10" name="Oval 9"/>
          <p:cNvSpPr/>
          <p:nvPr/>
        </p:nvSpPr>
        <p:spPr>
          <a:xfrm>
            <a:off x="9696000" y="54214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ВРЕМЯ</a:t>
            </a:r>
            <a:b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10 минут</a:t>
            </a:r>
          </a:p>
        </p:txBody>
      </p:sp>
      <p:sp>
        <p:nvSpPr>
          <p:cNvPr id="2" name="Rectangle 1"/>
          <p:cNvSpPr/>
          <p:nvPr/>
        </p:nvSpPr>
        <p:spPr>
          <a:xfrm>
            <a:off x="8076000" y="632144"/>
            <a:ext cx="1260000" cy="16200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8379113" y="632144"/>
            <a:ext cx="793163" cy="162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79922" y="632144"/>
            <a:ext cx="651584" cy="162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135191" y="128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56831" y="6988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43641" y="12881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56831" y="1801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12532" y="12881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44649" y="632144"/>
            <a:ext cx="1260000" cy="1620000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0291" y="125747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13341" y="629968"/>
            <a:ext cx="336653" cy="162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9037652" y="128814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7573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Inclusive Design @ Microsoft</a:t>
            </a:r>
          </a:p>
          <a:p>
            <a:pPr lvl="1"/>
            <a:r>
              <a:rPr lang="en-US" dirty="0">
                <a:hlinkClick r:id="rId2"/>
              </a:rPr>
              <a:t>Inclusive Design Toolkit</a:t>
            </a:r>
            <a:r>
              <a:rPr lang="en-US" dirty="0"/>
              <a:t> (pdf)</a:t>
            </a:r>
          </a:p>
          <a:p>
            <a:pPr lvl="1"/>
            <a:r>
              <a:rPr lang="en-US" dirty="0">
                <a:hlinkClick r:id="rId3"/>
              </a:rPr>
              <a:t>Inclusive Design Toolkit Activities</a:t>
            </a:r>
            <a:r>
              <a:rPr lang="en-US" dirty="0"/>
              <a:t> (pdf)</a:t>
            </a:r>
            <a:endParaRPr lang="ru-RU" dirty="0"/>
          </a:p>
          <a:p>
            <a:r>
              <a:rPr lang="ru-RU" dirty="0"/>
              <a:t>Доступность </a:t>
            </a:r>
            <a:endParaRPr lang="en-US" dirty="0"/>
          </a:p>
          <a:p>
            <a:pPr lvl="1"/>
            <a:r>
              <a:rPr lang="ru-RU" dirty="0">
                <a:hlinkClick r:id="rId4"/>
              </a:rPr>
              <a:t>Портал по доступности</a:t>
            </a:r>
            <a:endParaRPr lang="ru-RU" dirty="0"/>
          </a:p>
          <a:p>
            <a:pPr lvl="1"/>
            <a:r>
              <a:rPr lang="ru-RU" dirty="0">
                <a:hlinkClick r:id="rId5"/>
              </a:rPr>
              <a:t>Специальные возможности</a:t>
            </a:r>
            <a:r>
              <a:rPr lang="ru-RU" dirty="0"/>
              <a:t> (</a:t>
            </a:r>
            <a:r>
              <a:rPr lang="en-US" dirty="0"/>
              <a:t>UWP)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9169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Inclusive Design</a:t>
            </a:r>
            <a:endParaRPr lang="ru-RU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минут</a:t>
            </a:r>
          </a:p>
        </p:txBody>
      </p:sp>
    </p:spTree>
    <p:extLst>
      <p:ext uri="{BB962C8B-B14F-4D97-AF65-F5344CB8AC3E}">
        <p14:creationId xmlns:p14="http://schemas.microsoft.com/office/powerpoint/2010/main" val="425471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2152996"/>
            <a:ext cx="12192000" cy="3499659"/>
            <a:chOff x="0" y="2152996"/>
            <a:chExt cx="12192000" cy="3499659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2152996"/>
              <a:ext cx="12192000" cy="3499659"/>
              <a:chOff x="0" y="2152996"/>
              <a:chExt cx="12192000" cy="3499659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0" y="2152996"/>
                <a:ext cx="12192000" cy="349965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0248" y="3869575"/>
                <a:ext cx="12036000" cy="66174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10442537" y="4858301"/>
              <a:ext cx="1582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CONTEXTUAL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DESIGN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421" y="2300692"/>
              <a:ext cx="1550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CONTINUUM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DESIGN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4125862" y="1963684"/>
            <a:ext cx="3878851" cy="387885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550567" y="2389595"/>
            <a:ext cx="3029445" cy="30294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8105" y="684752"/>
            <a:ext cx="2374368" cy="10895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Универсальный </a:t>
            </a:r>
            <a:b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дизайн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для 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Windows 10</a:t>
            </a:r>
            <a:endParaRPr lang="ru-RU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11021" y="2389595"/>
            <a:ext cx="3169957" cy="3029445"/>
            <a:chOff x="4497855" y="1854086"/>
            <a:chExt cx="3169957" cy="3029445"/>
          </a:xfrm>
        </p:grpSpPr>
        <p:grpSp>
          <p:nvGrpSpPr>
            <p:cNvPr id="7" name="Group 6"/>
            <p:cNvGrpSpPr/>
            <p:nvPr/>
          </p:nvGrpSpPr>
          <p:grpSpPr>
            <a:xfrm rot="5400000">
              <a:off x="4495065" y="2777878"/>
              <a:ext cx="3029445" cy="1181862"/>
              <a:chOff x="4537401" y="2820214"/>
              <a:chExt cx="3029445" cy="1181862"/>
            </a:xfrm>
          </p:grpSpPr>
          <p:sp>
            <p:nvSpPr>
              <p:cNvPr id="10" name="TextBox 7"/>
              <p:cNvSpPr txBox="1"/>
              <p:nvPr/>
            </p:nvSpPr>
            <p:spPr>
              <a:xfrm>
                <a:off x="5513993" y="2820214"/>
                <a:ext cx="1076257" cy="1181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2880" tIns="146304" rIns="182880" bIns="146304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ru-RU" sz="6400" dirty="0">
                    <a:solidFill>
                      <a:sysClr val="windowText" lastClr="000000"/>
                    </a:solidFill>
                    <a:latin typeface="+mj-lt"/>
                    <a:ea typeface="Segoe UI Symbol" panose="020B0502040204020203" pitchFamily="34" charset="0"/>
                  </a:rPr>
                  <a:t>☯</a:t>
                </a:r>
                <a:endParaRPr lang="ru-RU" sz="6400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cxnSp>
            <p:nvCxnSpPr>
              <p:cNvPr id="11" name="Straight Connector 10"/>
              <p:cNvCxnSpPr>
                <a:stCxn id="4" idx="2"/>
              </p:cNvCxnSpPr>
              <p:nvPr/>
            </p:nvCxnSpPr>
            <p:spPr>
              <a:xfrm>
                <a:off x="4537401" y="3368810"/>
                <a:ext cx="127521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6200000">
                <a:off x="6949515" y="2751481"/>
                <a:ext cx="0" cy="123466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5"/>
            <p:cNvSpPr txBox="1"/>
            <p:nvPr/>
          </p:nvSpPr>
          <p:spPr>
            <a:xfrm>
              <a:off x="4497855" y="2971774"/>
              <a:ext cx="1362489" cy="794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ADAPTIVE</a:t>
              </a:r>
              <a:br>
                <a:rPr lang="en-US" dirty="0">
                  <a:solidFill>
                    <a:sysClr val="windowText" lastClr="000000"/>
                  </a:solidFill>
                  <a:latin typeface="+mj-lt"/>
                </a:rPr>
              </a:b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DESIGN</a:t>
              </a:r>
              <a:endParaRPr lang="ru-RU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6266403" y="2971774"/>
              <a:ext cx="1401409" cy="794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INCLUSIVE</a:t>
              </a:r>
              <a:br>
                <a:rPr lang="en-US" dirty="0">
                  <a:solidFill>
                    <a:sysClr val="windowText" lastClr="000000"/>
                  </a:solidFill>
                  <a:latin typeface="+mj-lt"/>
                </a:rPr>
              </a:b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DESIGN</a:t>
              </a:r>
              <a:endParaRPr lang="ru-RU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5342012" y="5792602"/>
            <a:ext cx="1446550" cy="794064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+mj-lt"/>
              </a:rPr>
              <a:t>WINDOWS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DESIGN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4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Перерыв на обед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4728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33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0" y="2152996"/>
            <a:ext cx="12192000" cy="3499659"/>
            <a:chOff x="0" y="2152996"/>
            <a:chExt cx="12192000" cy="3499659"/>
          </a:xfrm>
        </p:grpSpPr>
        <p:grpSp>
          <p:nvGrpSpPr>
            <p:cNvPr id="58" name="Group 57"/>
            <p:cNvGrpSpPr/>
            <p:nvPr/>
          </p:nvGrpSpPr>
          <p:grpSpPr>
            <a:xfrm>
              <a:off x="0" y="2152996"/>
              <a:ext cx="12192000" cy="3499659"/>
              <a:chOff x="0" y="2152996"/>
              <a:chExt cx="12192000" cy="3499659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0" y="2152996"/>
                <a:ext cx="12192000" cy="349965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>
                <a:off x="80248" y="3869575"/>
                <a:ext cx="12036000" cy="66174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10442537" y="4858301"/>
              <a:ext cx="1582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CONTEXTUAL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DESIGN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7421" y="2300692"/>
              <a:ext cx="1550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CONTINUUM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DESIGN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4125862" y="1963684"/>
            <a:ext cx="3878851" cy="387885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550567" y="2389595"/>
            <a:ext cx="3029445" cy="30294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ru-RU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8105" y="684752"/>
            <a:ext cx="2374368" cy="108952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Универсальный </a:t>
            </a:r>
            <a:b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дизайн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ru-RU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для 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Windows 10</a:t>
            </a:r>
            <a:endParaRPr lang="ru-RU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11021" y="2389595"/>
            <a:ext cx="3169957" cy="3029445"/>
            <a:chOff x="4497855" y="1854086"/>
            <a:chExt cx="3169957" cy="3029445"/>
          </a:xfrm>
        </p:grpSpPr>
        <p:grpSp>
          <p:nvGrpSpPr>
            <p:cNvPr id="7" name="Group 6"/>
            <p:cNvGrpSpPr/>
            <p:nvPr/>
          </p:nvGrpSpPr>
          <p:grpSpPr>
            <a:xfrm rot="5400000">
              <a:off x="4495065" y="2777878"/>
              <a:ext cx="3029445" cy="1181862"/>
              <a:chOff x="4537401" y="2820214"/>
              <a:chExt cx="3029445" cy="1181862"/>
            </a:xfrm>
          </p:grpSpPr>
          <p:sp>
            <p:nvSpPr>
              <p:cNvPr id="10" name="TextBox 7"/>
              <p:cNvSpPr txBox="1"/>
              <p:nvPr/>
            </p:nvSpPr>
            <p:spPr>
              <a:xfrm>
                <a:off x="5513993" y="2820214"/>
                <a:ext cx="1076257" cy="1181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2880" tIns="146304" rIns="182880" bIns="146304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ru-RU" sz="6400" dirty="0">
                    <a:solidFill>
                      <a:sysClr val="windowText" lastClr="000000"/>
                    </a:solidFill>
                    <a:latin typeface="+mj-lt"/>
                    <a:ea typeface="Segoe UI Symbol" panose="020B0502040204020203" pitchFamily="34" charset="0"/>
                  </a:rPr>
                  <a:t>☯</a:t>
                </a:r>
                <a:endParaRPr lang="ru-RU" sz="6400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  <p:cxnSp>
            <p:nvCxnSpPr>
              <p:cNvPr id="11" name="Straight Connector 10"/>
              <p:cNvCxnSpPr>
                <a:stCxn id="4" idx="2"/>
              </p:cNvCxnSpPr>
              <p:nvPr/>
            </p:nvCxnSpPr>
            <p:spPr>
              <a:xfrm>
                <a:off x="4537401" y="3368810"/>
                <a:ext cx="1275217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6200000">
                <a:off x="6949515" y="2751481"/>
                <a:ext cx="0" cy="123466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5"/>
            <p:cNvSpPr txBox="1"/>
            <p:nvPr/>
          </p:nvSpPr>
          <p:spPr>
            <a:xfrm>
              <a:off x="4497855" y="2971774"/>
              <a:ext cx="1362489" cy="794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ADAPTIVE</a:t>
              </a:r>
              <a:br>
                <a:rPr lang="en-US" dirty="0">
                  <a:solidFill>
                    <a:sysClr val="windowText" lastClr="000000"/>
                  </a:solidFill>
                  <a:latin typeface="+mj-lt"/>
                </a:rPr>
              </a:b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DESIGN</a:t>
              </a:r>
              <a:endParaRPr lang="ru-RU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9" name="TextBox 6"/>
            <p:cNvSpPr txBox="1"/>
            <p:nvPr/>
          </p:nvSpPr>
          <p:spPr>
            <a:xfrm>
              <a:off x="6266403" y="2971774"/>
              <a:ext cx="1401409" cy="7940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INCLUSIVE</a:t>
              </a:r>
              <a:br>
                <a:rPr lang="en-US" dirty="0">
                  <a:solidFill>
                    <a:sysClr val="windowText" lastClr="000000"/>
                  </a:solidFill>
                  <a:latin typeface="+mj-lt"/>
                </a:rPr>
              </a:br>
              <a:r>
                <a:rPr lang="en-US" dirty="0">
                  <a:solidFill>
                    <a:sysClr val="windowText" lastClr="000000"/>
                  </a:solidFill>
                  <a:latin typeface="+mj-lt"/>
                </a:rPr>
                <a:t>DESIGN</a:t>
              </a:r>
              <a:endParaRPr lang="ru-RU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sp>
        <p:nvSpPr>
          <p:cNvPr id="14" name="TextBox 5"/>
          <p:cNvSpPr txBox="1"/>
          <p:nvPr/>
        </p:nvSpPr>
        <p:spPr>
          <a:xfrm>
            <a:off x="5342012" y="5792602"/>
            <a:ext cx="1446550" cy="794064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+mj-lt"/>
              </a:rPr>
              <a:t>WINDOWS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DESIGN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90251" y="3047642"/>
            <a:ext cx="2989266" cy="646331"/>
            <a:chOff x="2390251" y="3047642"/>
            <a:chExt cx="2989266" cy="646331"/>
          </a:xfrm>
        </p:grpSpPr>
        <p:sp>
          <p:nvSpPr>
            <p:cNvPr id="2" name="Oval 1"/>
            <p:cNvSpPr/>
            <p:nvPr/>
          </p:nvSpPr>
          <p:spPr>
            <a:xfrm>
              <a:off x="5007320" y="3108229"/>
              <a:ext cx="372197" cy="3721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H="1">
              <a:off x="3576000" y="3291840"/>
              <a:ext cx="1586205" cy="18858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390251" y="3047642"/>
              <a:ext cx="14189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Добавление</a:t>
              </a:r>
            </a:p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гибкости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63999" y="5940335"/>
            <a:ext cx="3015518" cy="646331"/>
            <a:chOff x="2363999" y="5940335"/>
            <a:chExt cx="3015518" cy="646331"/>
          </a:xfrm>
        </p:grpSpPr>
        <p:sp>
          <p:nvSpPr>
            <p:cNvPr id="20" name="Oval 19"/>
            <p:cNvSpPr/>
            <p:nvPr/>
          </p:nvSpPr>
          <p:spPr>
            <a:xfrm>
              <a:off x="5007320" y="5953362"/>
              <a:ext cx="372197" cy="3721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63999" y="5940335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Обновление</a:t>
              </a:r>
            </a:p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дизайна</a:t>
              </a:r>
            </a:p>
          </p:txBody>
        </p:sp>
        <p:cxnSp>
          <p:nvCxnSpPr>
            <p:cNvPr id="26" name="Straight Connector 25"/>
            <p:cNvCxnSpPr>
              <a:stCxn id="20" idx="2"/>
            </p:cNvCxnSpPr>
            <p:nvPr/>
          </p:nvCxnSpPr>
          <p:spPr>
            <a:xfrm flipH="1" flipV="1">
              <a:off x="3852564" y="6139460"/>
              <a:ext cx="1154756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6787224" y="2363319"/>
            <a:ext cx="3311132" cy="1134036"/>
            <a:chOff x="6787224" y="2363319"/>
            <a:chExt cx="3311132" cy="1134036"/>
          </a:xfrm>
        </p:grpSpPr>
        <p:sp>
          <p:nvSpPr>
            <p:cNvPr id="27" name="Oval 26"/>
            <p:cNvSpPr/>
            <p:nvPr/>
          </p:nvSpPr>
          <p:spPr>
            <a:xfrm>
              <a:off x="6787224" y="3125158"/>
              <a:ext cx="372197" cy="3721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8" name="Straight Connector 27"/>
            <p:cNvCxnSpPr>
              <a:cxnSpLocks/>
            </p:cNvCxnSpPr>
            <p:nvPr/>
          </p:nvCxnSpPr>
          <p:spPr>
            <a:xfrm flipH="1">
              <a:off x="7114405" y="2632733"/>
              <a:ext cx="1612243" cy="6744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770748" y="2363319"/>
              <a:ext cx="13276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Изменение</a:t>
              </a:r>
            </a:p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мышления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585694" y="5096691"/>
            <a:ext cx="1928030" cy="1304676"/>
            <a:chOff x="5389956" y="3065596"/>
            <a:chExt cx="1928030" cy="1304676"/>
          </a:xfrm>
        </p:grpSpPr>
        <p:sp>
          <p:nvSpPr>
            <p:cNvPr id="39" name="Oval 38"/>
            <p:cNvSpPr/>
            <p:nvPr/>
          </p:nvSpPr>
          <p:spPr>
            <a:xfrm>
              <a:off x="6945789" y="3065596"/>
              <a:ext cx="372197" cy="3721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 flipV="1">
              <a:off x="6238814" y="3251694"/>
              <a:ext cx="893073" cy="6705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89956" y="3723941"/>
              <a:ext cx="12758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Учет </a:t>
              </a:r>
              <a:br>
                <a:rPr lang="ru-RU" dirty="0">
                  <a:solidFill>
                    <a:schemeClr val="bg1"/>
                  </a:solidFill>
                  <a:latin typeface="+mj-lt"/>
                </a:rPr>
              </a:br>
              <a:r>
                <a:rPr lang="ru-RU" dirty="0">
                  <a:solidFill>
                    <a:schemeClr val="bg1"/>
                  </a:solidFill>
                  <a:latin typeface="+mj-lt"/>
                </a:rPr>
                <a:t>окружения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266907" y="1001295"/>
            <a:ext cx="1885530" cy="2073914"/>
            <a:chOff x="6161135" y="3457103"/>
            <a:chExt cx="1885530" cy="2073914"/>
          </a:xfrm>
        </p:grpSpPr>
        <p:sp>
          <p:nvSpPr>
            <p:cNvPr id="49" name="Oval 48"/>
            <p:cNvSpPr/>
            <p:nvPr/>
          </p:nvSpPr>
          <p:spPr>
            <a:xfrm>
              <a:off x="6161135" y="5158820"/>
              <a:ext cx="372197" cy="3721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0" name="Straight Connector 49"/>
            <p:cNvCxnSpPr>
              <a:cxnSpLocks/>
              <a:stCxn id="49" idx="7"/>
            </p:cNvCxnSpPr>
            <p:nvPr/>
          </p:nvCxnSpPr>
          <p:spPr>
            <a:xfrm flipV="1">
              <a:off x="6478825" y="4110300"/>
              <a:ext cx="743856" cy="110302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189956" y="3457103"/>
              <a:ext cx="8567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Учет </a:t>
              </a:r>
              <a:br>
                <a:rPr lang="ru-RU" dirty="0">
                  <a:solidFill>
                    <a:schemeClr val="bg1"/>
                  </a:solidFill>
                  <a:latin typeface="+mj-lt"/>
                </a:rPr>
              </a:br>
              <a:r>
                <a:rPr lang="ru-RU" dirty="0">
                  <a:solidFill>
                    <a:schemeClr val="bg1"/>
                  </a:solidFill>
                  <a:latin typeface="+mj-lt"/>
                </a:rPr>
                <a:t>потока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21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vCon 2016">
      <a:dk1>
        <a:srgbClr val="000000"/>
      </a:dk1>
      <a:lt1>
        <a:sysClr val="window" lastClr="FFFFFF"/>
      </a:lt1>
      <a:dk2>
        <a:srgbClr val="00984A"/>
      </a:dk2>
      <a:lt2>
        <a:srgbClr val="D2D2D2"/>
      </a:lt2>
      <a:accent1>
        <a:srgbClr val="0078D7"/>
      </a:accent1>
      <a:accent2>
        <a:srgbClr val="00BCF2"/>
      </a:accent2>
      <a:accent3>
        <a:srgbClr val="5C2D91"/>
      </a:accent3>
      <a:accent4>
        <a:srgbClr val="D83B01"/>
      </a:accent4>
      <a:accent5>
        <a:srgbClr val="00B294"/>
      </a:accent5>
      <a:accent6>
        <a:srgbClr val="585858"/>
      </a:accent6>
      <a:hlink>
        <a:srgbClr val="00BCF2"/>
      </a:hlink>
      <a:folHlink>
        <a:srgbClr val="B4A0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2379</Words>
  <Application>Microsoft Office PowerPoint</Application>
  <PresentationFormat>Widescreen</PresentationFormat>
  <Paragraphs>548</Paragraphs>
  <Slides>81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Segoe UI Symbol</vt:lpstr>
      <vt:lpstr>Wingdings</vt:lpstr>
      <vt:lpstr>Office Theme</vt:lpstr>
      <vt:lpstr>PowerPoint Presentation</vt:lpstr>
      <vt:lpstr>Дизайн приложений под Windows 10 для тех, кому не все равно</vt:lpstr>
      <vt:lpstr>Почему,  не как.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Inclusive  Design</vt:lpstr>
      <vt:lpstr>1. Inclusive Design</vt:lpstr>
      <vt:lpstr>Inclusive  Design</vt:lpstr>
      <vt:lpstr>1. Inclusive Design</vt:lpstr>
      <vt:lpstr>История про  чемодан на колесиках</vt:lpstr>
      <vt:lpstr>История про чемодан на колесиках</vt:lpstr>
      <vt:lpstr>История про чемодан на колесиках</vt:lpstr>
      <vt:lpstr>В чем разница?</vt:lpstr>
      <vt:lpstr>Истории про изобретения</vt:lpstr>
      <vt:lpstr>Известные открытия</vt:lpstr>
      <vt:lpstr>Известные открытия</vt:lpstr>
      <vt:lpstr>Известные открытия</vt:lpstr>
      <vt:lpstr>Inclusive Design</vt:lpstr>
      <vt:lpstr>Для кого мы создаем продукты?</vt:lpstr>
      <vt:lpstr>Кто остается  за бортом?</vt:lpstr>
      <vt:lpstr>1. Ограниченность  — это многогранное понятие. </vt:lpstr>
      <vt:lpstr>1988</vt:lpstr>
      <vt:lpstr>Сегодня</vt:lpstr>
      <vt:lpstr>PowerPoint Presentation</vt:lpstr>
      <vt:lpstr>2. Ограниченность  — универсальна и динамична. </vt:lpstr>
      <vt:lpstr>Моменты ограниченности</vt:lpstr>
      <vt:lpstr>Упражнение #1 Ограничения</vt:lpstr>
      <vt:lpstr>Временная ограниченность</vt:lpstr>
      <vt:lpstr>Ситуационная ограниченность</vt:lpstr>
      <vt:lpstr>PowerPoint Presentation</vt:lpstr>
      <vt:lpstr>3. Ограниченность  вдохновляет на лучшие решения.</vt:lpstr>
      <vt:lpstr>СМЕНА  ПАРАДИГМ</vt:lpstr>
      <vt:lpstr>PowerPoint Presentation</vt:lpstr>
      <vt:lpstr>ЧЕТКИЙ ФОКУС</vt:lpstr>
      <vt:lpstr>ЭКОНОМИЧЕСКИЙ ЭФФЕКТ</vt:lpstr>
      <vt:lpstr>СПЕКТР ПЕРСОН</vt:lpstr>
      <vt:lpstr>Упражнение #2 Спектр персон</vt:lpstr>
      <vt:lpstr>СЕТЬ ПЕРСОН</vt:lpstr>
      <vt:lpstr>Кто остался  за бортом?</vt:lpstr>
      <vt:lpstr>PowerPoint Presentation</vt:lpstr>
      <vt:lpstr>Кто остался  за бортом?</vt:lpstr>
      <vt:lpstr>PowerPoint Presentation</vt:lpstr>
      <vt:lpstr>PowerPoint Presentation</vt:lpstr>
      <vt:lpstr>Кто остался  за бортом?</vt:lpstr>
      <vt:lpstr>PowerPoint Presentation</vt:lpstr>
      <vt:lpstr>Кто остался  за бортом?</vt:lpstr>
      <vt:lpstr>Резюме</vt:lpstr>
      <vt:lpstr>Inclusive Design</vt:lpstr>
      <vt:lpstr>1. Inclusive Design</vt:lpstr>
      <vt:lpstr>Делая продукты доступными, мы делаем их лучше для всех.</vt:lpstr>
      <vt:lpstr>PowerPoint Presentation</vt:lpstr>
      <vt:lpstr>4 принципа доступного дизайна</vt:lpstr>
      <vt:lpstr>Упражнение #3 Видимость текста</vt:lpstr>
      <vt:lpstr>Решения для проблем со зрением</vt:lpstr>
      <vt:lpstr>Доступность</vt:lpstr>
      <vt:lpstr>Решения для проблем со зрением</vt:lpstr>
      <vt:lpstr>Доступность</vt:lpstr>
      <vt:lpstr>Доступность</vt:lpstr>
      <vt:lpstr>Решения для проблем со зрением</vt:lpstr>
      <vt:lpstr>Упражнение #4 Размеры текста</vt:lpstr>
      <vt:lpstr>Решения для проблем со зрением</vt:lpstr>
      <vt:lpstr>Мнемоники</vt:lpstr>
      <vt:lpstr>XAML</vt:lpstr>
      <vt:lpstr>C#-код для обработчиков событий</vt:lpstr>
      <vt:lpstr>Решения для проблем с мобильностью и слухом</vt:lpstr>
      <vt:lpstr>Решения для проблем с мобильностью и слухом</vt:lpstr>
      <vt:lpstr>Автоматизация в Windows</vt:lpstr>
      <vt:lpstr>Доступность</vt:lpstr>
      <vt:lpstr>Automation Provider (ваше приложение)</vt:lpstr>
      <vt:lpstr>1. Inclusive Design</vt:lpstr>
      <vt:lpstr>Проектирование  для человеческого разнообразия</vt:lpstr>
      <vt:lpstr>PowerPoint Presentation</vt:lpstr>
      <vt:lpstr>Упражнение #5 А ручки – вот они!</vt:lpstr>
      <vt:lpstr>PowerPoint Presentation</vt:lpstr>
      <vt:lpstr>Inclusive Design</vt:lpstr>
      <vt:lpstr>Перерыв на обед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 Kichinsky</dc:creator>
  <cp:lastModifiedBy>Konstantin Kichinsky</cp:lastModifiedBy>
  <cp:revision>102</cp:revision>
  <dcterms:created xsi:type="dcterms:W3CDTF">2016-04-14T10:53:52Z</dcterms:created>
  <dcterms:modified xsi:type="dcterms:W3CDTF">2016-05-26T10:39:17Z</dcterms:modified>
</cp:coreProperties>
</file>